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22"/>
  </p:notesMasterIdLst>
  <p:handoutMasterIdLst>
    <p:handoutMasterId r:id="rId23"/>
  </p:handoutMasterIdLst>
  <p:sldIdLst>
    <p:sldId id="256" r:id="rId4"/>
    <p:sldId id="335" r:id="rId5"/>
    <p:sldId id="334" r:id="rId6"/>
    <p:sldId id="336" r:id="rId7"/>
    <p:sldId id="337" r:id="rId8"/>
    <p:sldId id="338" r:id="rId9"/>
    <p:sldId id="339" r:id="rId10"/>
    <p:sldId id="340" r:id="rId11"/>
    <p:sldId id="341" r:id="rId12"/>
    <p:sldId id="321" r:id="rId13"/>
    <p:sldId id="317" r:id="rId14"/>
    <p:sldId id="318" r:id="rId15"/>
    <p:sldId id="319" r:id="rId16"/>
    <p:sldId id="291" r:id="rId17"/>
    <p:sldId id="313" r:id="rId18"/>
    <p:sldId id="314" r:id="rId19"/>
    <p:sldId id="320" r:id="rId20"/>
    <p:sldId id="263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7DF017C-4B6E-4399-B5EA-864A54993AB2}">
          <p14:sldIdLst>
            <p14:sldId id="256"/>
            <p14:sldId id="335"/>
            <p14:sldId id="334"/>
            <p14:sldId id="336"/>
            <p14:sldId id="337"/>
            <p14:sldId id="338"/>
            <p14:sldId id="339"/>
            <p14:sldId id="340"/>
            <p14:sldId id="341"/>
            <p14:sldId id="321"/>
            <p14:sldId id="317"/>
            <p14:sldId id="318"/>
            <p14:sldId id="319"/>
            <p14:sldId id="291"/>
            <p14:sldId id="313"/>
            <p14:sldId id="314"/>
            <p14:sldId id="320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07C00"/>
    <a:srgbClr val="007E39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6" autoAdjust="0"/>
    <p:restoredTop sz="94703" autoAdjust="0"/>
  </p:normalViewPr>
  <p:slideViewPr>
    <p:cSldViewPr>
      <p:cViewPr>
        <p:scale>
          <a:sx n="80" d="100"/>
          <a:sy n="80" d="100"/>
        </p:scale>
        <p:origin x="-1661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88" y="-8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E37F-1200-4B21-BD99-F481965930BE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4A37-0004-4AD9-9396-815181710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60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EFFD-D0C4-4B12-82B8-5FB91737926C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F596-FCA2-4AF1-A330-1139A5F2CE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74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E89D4-3E8C-4ECB-9F02-5F4D51140F70}" type="slidenum">
              <a:rPr lang="en-US" altLang="zh-TW">
                <a:solidFill>
                  <a:srgbClr val="000000"/>
                </a:solidFill>
              </a:rPr>
              <a:pPr/>
              <a:t>3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1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E89D4-3E8C-4ECB-9F02-5F4D51140F70}" type="slidenum">
              <a:rPr lang="en-US" altLang="zh-TW">
                <a:solidFill>
                  <a:srgbClr val="000000"/>
                </a:solidFill>
              </a:rPr>
              <a:pPr/>
              <a:t>11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1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2950"/>
            <a:ext cx="4930775" cy="3698875"/>
          </a:xfrm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E89D4-3E8C-4ECB-9F02-5F4D51140F70}" type="slidenum">
              <a:rPr lang="en-US" altLang="zh-TW">
                <a:solidFill>
                  <a:srgbClr val="000000"/>
                </a:solidFill>
              </a:rPr>
              <a:pPr/>
              <a:t>12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4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2950"/>
            <a:ext cx="4930775" cy="3698875"/>
          </a:xfrm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E89D4-3E8C-4ECB-9F02-5F4D51140F70}" type="slidenum">
              <a:rPr lang="en-US" altLang="zh-TW">
                <a:solidFill>
                  <a:srgbClr val="000000"/>
                </a:solidFill>
              </a:rPr>
              <a:pPr/>
              <a:t>13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ck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97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-years Product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7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years Product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68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7504" y="6368839"/>
            <a:ext cx="432048" cy="365125"/>
          </a:xfrm>
        </p:spPr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26" name="直線接點 25"/>
          <p:cNvCxnSpPr/>
          <p:nvPr userDrawn="1"/>
        </p:nvCxnSpPr>
        <p:spPr>
          <a:xfrm flipV="1">
            <a:off x="3348000" y="116632"/>
            <a:ext cx="0" cy="657878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2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1-years Product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6883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7504" y="6368839"/>
            <a:ext cx="432048" cy="365125"/>
          </a:xfrm>
        </p:spPr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35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09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8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7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83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3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5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16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96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8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66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351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141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574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63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175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8BA52-D629-40FE-9BB9-75561D8AA6AA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217AC-C756-444F-B9D5-B06905C693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424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26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79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17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0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310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08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623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876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540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50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526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53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04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3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xtorm tablet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2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xtone tablet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80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napON module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7977D-2F8C-4A56-9F88-0FF5BB70EF40}" type="datetimeFigureOut">
              <a:rPr lang="zh-TW" altLang="en-US" smtClean="0"/>
              <a:pPr/>
              <a:t>2017/9/1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0469-B5AB-4CE9-9A70-CB934BD2C8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89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pt2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C699-218E-4929-BBA9-C9C310DDFE6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027" name="Picture 3" descr="D:\E增資料夾\Marketing\logo\Ruggon\RuggON-Logo.png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23" y="-99392"/>
            <a:ext cx="2088257" cy="10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0" r:id="rId9"/>
    <p:sldLayoutId id="2147483661" r:id="rId10"/>
    <p:sldLayoutId id="2147483662" r:id="rId11"/>
    <p:sldLayoutId id="2147483663" r:id="rId12"/>
    <p:sldLayoutId id="214748366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astian.k\Desktop\Metall.jpg"/>
          <p:cNvPicPr>
            <a:picLocks noChangeAspect="1" noChangeArrowheads="1"/>
          </p:cNvPicPr>
          <p:nvPr userDrawn="1"/>
        </p:nvPicPr>
        <p:blipFill>
          <a:blip r:embed="rId1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D:\E增資料夾\Marketing\logo\Ruggon\RuggON-Logo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23" y="-99392"/>
            <a:ext cx="2088257" cy="10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306E-3765-4964-9421-B3348C4A08F5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413C-02F3-4AFB-B412-23628279C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2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995936" y="400506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2017 </a:t>
            </a:r>
          </a:p>
          <a:p>
            <a:pPr algn="ctr"/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Product Roadmap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98822" y="6001543"/>
            <a:ext cx="4177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2017/08/31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47664" y="6550223"/>
            <a:ext cx="4322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RuggON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keeps the right to do any change without any notification</a:t>
            </a:r>
            <a:r>
              <a:rPr lang="en-US" altLang="zh-TW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E增資料夾\Marketing\logo\Ruggon\LOGO_s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044218" cy="26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38"/>
          <p:cNvSpPr/>
          <p:nvPr/>
        </p:nvSpPr>
        <p:spPr>
          <a:xfrm>
            <a:off x="3419872" y="2940822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RuggVMC</a:t>
            </a:r>
            <a:endParaRPr lang="en-US" sz="7200" b="1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5976" y="4114887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Rugged In-Vehicle Computer</a:t>
            </a:r>
            <a:endParaRPr lang="zh-TW" altLang="en-US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4"/>
          <p:cNvSpPr>
            <a:spLocks noChangeArrowheads="1"/>
          </p:cNvSpPr>
          <p:nvPr/>
        </p:nvSpPr>
        <p:spPr bwMode="auto">
          <a:xfrm>
            <a:off x="972040" y="6417352"/>
            <a:ext cx="395956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zh-TW" sz="1600" b="1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MP</a:t>
            </a:r>
            <a:endParaRPr lang="en-US" altLang="zh-TW" sz="1600" b="1" dirty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94"/>
          <p:cNvSpPr>
            <a:spLocks noChangeArrowheads="1"/>
          </p:cNvSpPr>
          <p:nvPr/>
        </p:nvSpPr>
        <p:spPr bwMode="auto">
          <a:xfrm>
            <a:off x="4932040" y="6417352"/>
            <a:ext cx="395956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zh-TW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</a:t>
            </a:r>
            <a:r>
              <a:rPr lang="en-US" altLang="zh-TW" sz="1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altLang="zh-TW" sz="1600" b="1" dirty="0" smtClean="0">
                <a:solidFill>
                  <a:srgbClr val="F79646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Development</a:t>
            </a:r>
            <a:endParaRPr lang="en-US" altLang="zh-TW" sz="1600" b="1" dirty="0">
              <a:solidFill>
                <a:srgbClr val="F79646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7504" y="692696"/>
            <a:ext cx="432048" cy="56886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VMC Products 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9552" y="2132856"/>
            <a:ext cx="432048" cy="136815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MDT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25027" y="97468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RuggVMC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Product Portfolio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39552" y="692696"/>
            <a:ext cx="432048" cy="136815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RVT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043608" y="4941168"/>
            <a:ext cx="7704856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5" dist="19939" dir="5400000" algn="tl" rotWithShape="0">
              <a:schemeClr val="bg1">
                <a:lumMod val="9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043608" y="3501008"/>
            <a:ext cx="7704856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5" dist="19939" dir="5400000" algn="tl" rotWithShape="0">
              <a:schemeClr val="bg1">
                <a:lumMod val="9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043608" y="2060848"/>
            <a:ext cx="7704856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5" dist="19939" dir="5400000" algn="tl" rotWithShape="0">
              <a:schemeClr val="bg1">
                <a:lumMod val="9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259632" y="3079993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E3826</a:t>
            </a:r>
            <a:b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2915816" y="3079993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E3815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Android 4.4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6012160" y="3079993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Qualcomm 210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Android 5.1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475656" y="2128500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MT7000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3275856" y="2128500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MT7000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300192" y="2128500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E46C0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MT7010</a:t>
            </a:r>
            <a:endParaRPr kumimoji="1" lang="zh-TW" altLang="en-US" sz="1300" b="1" dirty="0">
              <a:solidFill>
                <a:srgbClr val="E46C0A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4644008" y="164706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Core i5 6300U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253560" y="620688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300" b="1" dirty="0" smtClean="0">
                <a:solidFill>
                  <a:srgbClr val="F79646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VM-601</a:t>
            </a:r>
            <a:endParaRPr kumimoji="1" lang="zh-TW" altLang="en-US" sz="1300" b="1" dirty="0">
              <a:solidFill>
                <a:srgbClr val="F79646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877296" y="620688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VX-601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331640" y="62068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VM-521-HR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3131840" y="620688"/>
            <a:ext cx="12310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7793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VM-521-LR</a:t>
            </a:r>
            <a:endParaRPr kumimoji="1" lang="zh-TW" altLang="en-US" sz="1300" b="1" dirty="0">
              <a:solidFill>
                <a:srgbClr val="77933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1115616" y="164706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E3845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2915816" y="164706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E3827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5868144" y="5224844"/>
            <a:ext cx="1872208" cy="1012468"/>
            <a:chOff x="4499992" y="3710935"/>
            <a:chExt cx="1872208" cy="1012468"/>
          </a:xfrm>
        </p:grpSpPr>
        <p:sp>
          <p:nvSpPr>
            <p:cNvPr id="77" name="文字方塊 76"/>
            <p:cNvSpPr txBox="1"/>
            <p:nvPr/>
          </p:nvSpPr>
          <p:spPr>
            <a:xfrm>
              <a:off x="5004048" y="3710935"/>
              <a:ext cx="10081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13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DC2000</a:t>
              </a:r>
              <a:endParaRPr kumimoji="1" lang="zh-TW" alt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4499992" y="4107850"/>
              <a:ext cx="187220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TW" sz="1200" b="1" i="1" u="sng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altLang="zh-TW" sz="1100" b="1" i="1" u="sng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ARM </a:t>
              </a:r>
              <a:r>
                <a:rPr lang="en-US" altLang="zh-TW" sz="1100" b="1" i="1" u="sng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Processor</a:t>
              </a:r>
            </a:p>
            <a:p>
              <a:pPr algn="ctr"/>
              <a:r>
                <a:rPr lang="en-US" altLang="zh-TW" sz="1100" b="1" i="1" u="sng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Linux Version</a:t>
              </a:r>
            </a:p>
          </p:txBody>
        </p:sp>
      </p:grpSp>
      <p:sp>
        <p:nvSpPr>
          <p:cNvPr id="80" name="Text Box 35"/>
          <p:cNvSpPr txBox="1">
            <a:spLocks noChangeArrowheads="1"/>
          </p:cNvSpPr>
          <p:nvPr/>
        </p:nvSpPr>
        <p:spPr bwMode="auto">
          <a:xfrm>
            <a:off x="7020272" y="164706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Apollo Lake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39552" y="3573016"/>
            <a:ext cx="432048" cy="136815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PDT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39552" y="5013176"/>
            <a:ext cx="432048" cy="136815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MD</a:t>
            </a:r>
            <a:r>
              <a:rPr lang="en-US" altLang="zh-TW" sz="1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012160" y="4510281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ARM Processor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Android 5.1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228184" y="3645024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PT8000</a:t>
            </a:r>
            <a:endParaRPr kumimoji="1" lang="zh-TW" altLang="en-US" sz="1300" b="1" dirty="0">
              <a:solidFill>
                <a:schemeClr val="tx2">
                  <a:lumMod val="60000"/>
                  <a:lumOff val="40000"/>
                </a:scheme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507" y="2354751"/>
            <a:ext cx="1000744" cy="76709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528" y="2364233"/>
            <a:ext cx="1000744" cy="767099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552" y="2350015"/>
            <a:ext cx="1000744" cy="7670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611" y="3902515"/>
            <a:ext cx="1043685" cy="6556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5552" y="5520718"/>
            <a:ext cx="1104502" cy="349545"/>
          </a:xfrm>
          <a:prstGeom prst="rect">
            <a:avLst/>
          </a:prstGeom>
        </p:spPr>
      </p:pic>
      <p:pic>
        <p:nvPicPr>
          <p:cNvPr id="1026" name="Picture 2" descr="D:\Product\RuggON\VMC1020\photos\VM52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630" y="896179"/>
            <a:ext cx="909588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Product\RuggON\VMC1020\photos\VM52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6463" y="896179"/>
            <a:ext cx="909588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duct\RuggON\VX601\photos\VX601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98" b="95863" l="19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757628"/>
            <a:ext cx="1169392" cy="10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Product\RuggON\VX601\photos\VX601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98" b="95863" l="19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757628"/>
            <a:ext cx="1169392" cy="10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6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字方塊 46"/>
          <p:cNvSpPr txBox="1"/>
          <p:nvPr/>
        </p:nvSpPr>
        <p:spPr>
          <a:xfrm>
            <a:off x="107504" y="836712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39552" y="836712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ARM MDT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39552" y="3356992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X86 MDT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40000" y="180000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MDT Series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788024" y="872729"/>
            <a:ext cx="1817968" cy="2524621"/>
            <a:chOff x="1025840" y="656324"/>
            <a:chExt cx="2106000" cy="2497951"/>
          </a:xfrm>
        </p:grpSpPr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051889" y="1083502"/>
              <a:ext cx="2062183" cy="2070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Qualcomm Quad-Core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1.1GHz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Android 5.x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7”  TFT LCD (1024x600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PCT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touch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1GB LPDDR2 on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board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8GB </a:t>
              </a:r>
              <a:r>
                <a:rPr lang="en-US" altLang="zh-TW" sz="1000" spc="-40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eMMC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OBDII  / CAN bus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ISO7637-2 / SAE J1455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OP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-20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~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70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TW" sz="10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50" name="群組 96"/>
            <p:cNvGrpSpPr/>
            <p:nvPr/>
          </p:nvGrpSpPr>
          <p:grpSpPr>
            <a:xfrm>
              <a:off x="1025840" y="656324"/>
              <a:ext cx="2106000" cy="2412365"/>
              <a:chOff x="6969224" y="3823631"/>
              <a:chExt cx="2448273" cy="2341673"/>
            </a:xfrm>
          </p:grpSpPr>
          <p:sp>
            <p:nvSpPr>
              <p:cNvPr id="51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AutoShape 17"/>
              <p:cNvSpPr>
                <a:spLocks noChangeArrowheads="1"/>
              </p:cNvSpPr>
              <p:nvPr/>
            </p:nvSpPr>
            <p:spPr bwMode="gray">
              <a:xfrm>
                <a:off x="6969224" y="3823631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gray">
              <a:xfrm>
                <a:off x="7381047" y="3858198"/>
                <a:ext cx="1561828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MT7010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4" name="Oval 67"/>
            <p:cNvSpPr>
              <a:spLocks noChangeArrowheads="1"/>
            </p:cNvSpPr>
            <p:nvPr/>
          </p:nvSpPr>
          <p:spPr bwMode="auto">
            <a:xfrm>
              <a:off x="1765774" y="2971850"/>
              <a:ext cx="782149" cy="17152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050" dirty="0" smtClean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Q3’ 17</a:t>
              </a:r>
              <a:endParaRPr lang="en-US" altLang="zh-TW" sz="105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3" name="Rectangle 94"/>
          <p:cNvSpPr>
            <a:spLocks noChangeArrowheads="1"/>
          </p:cNvSpPr>
          <p:nvPr/>
        </p:nvSpPr>
        <p:spPr bwMode="auto">
          <a:xfrm>
            <a:off x="7128504" y="5985304"/>
            <a:ext cx="198000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971600" y="5985304"/>
            <a:ext cx="612068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1847236" y="3465015"/>
            <a:ext cx="1817968" cy="2524619"/>
            <a:chOff x="1025840" y="656324"/>
            <a:chExt cx="2106000" cy="2497950"/>
          </a:xfrm>
        </p:grpSpPr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051889" y="1083502"/>
              <a:ext cx="2062183" cy="2070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ATOM E3815 / E3826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Win10 </a:t>
              </a:r>
              <a:r>
                <a:rPr lang="en-US" altLang="zh-TW" sz="1000" spc="-40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IoT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Enterprise;</a:t>
              </a:r>
              <a:b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Android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4.4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”  TFT LCD (1024x600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PCT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touch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2GB DDR3L on board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mSATA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I/F Storage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SAE J1939 /OBDII  / CAN bus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ISO7637-2 / SAE J1455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-30 ~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60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TW" sz="10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4" name="群組 96"/>
            <p:cNvGrpSpPr/>
            <p:nvPr/>
          </p:nvGrpSpPr>
          <p:grpSpPr>
            <a:xfrm>
              <a:off x="1025840" y="656324"/>
              <a:ext cx="2106000" cy="2412365"/>
              <a:chOff x="6969224" y="3823631"/>
              <a:chExt cx="2448273" cy="2341673"/>
            </a:xfrm>
          </p:grpSpPr>
          <p:sp>
            <p:nvSpPr>
              <p:cNvPr id="76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gray">
              <a:xfrm>
                <a:off x="6969224" y="3823631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Text Box 20"/>
              <p:cNvSpPr txBox="1">
                <a:spLocks noChangeArrowheads="1"/>
              </p:cNvSpPr>
              <p:nvPr/>
            </p:nvSpPr>
            <p:spPr bwMode="gray">
              <a:xfrm>
                <a:off x="7276222" y="3868649"/>
                <a:ext cx="1561828" cy="35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MT7000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grpSp>
        <p:nvGrpSpPr>
          <p:cNvPr id="81" name="群組 80"/>
          <p:cNvGrpSpPr/>
          <p:nvPr/>
        </p:nvGrpSpPr>
        <p:grpSpPr>
          <a:xfrm>
            <a:off x="7146520" y="3449055"/>
            <a:ext cx="1817968" cy="2529567"/>
            <a:chOff x="1025840" y="656324"/>
            <a:chExt cx="2106000" cy="2502845"/>
          </a:xfrm>
        </p:grpSpPr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1051889" y="1083502"/>
              <a:ext cx="2062183" cy="176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Apollo Lake E3930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Win10 </a:t>
              </a:r>
              <a:r>
                <a:rPr lang="en-US" altLang="zh-TW" sz="1000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IoT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Enterprise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”  TFT LCD (1024x600)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PCT touch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2GB DDR3L on board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mSATA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I/F Storage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OBDII  / CAN bus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ISO7637-2 / SAE J1455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OP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-30 ~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60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grpSp>
          <p:nvGrpSpPr>
            <p:cNvPr id="83" name="群組 96"/>
            <p:cNvGrpSpPr/>
            <p:nvPr/>
          </p:nvGrpSpPr>
          <p:grpSpPr>
            <a:xfrm>
              <a:off x="1025840" y="656324"/>
              <a:ext cx="2106000" cy="2412365"/>
              <a:chOff x="6969224" y="3823631"/>
              <a:chExt cx="2448273" cy="2341673"/>
            </a:xfrm>
          </p:grpSpPr>
          <p:sp>
            <p:nvSpPr>
              <p:cNvPr id="86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AutoShape 17"/>
              <p:cNvSpPr>
                <a:spLocks noChangeArrowheads="1"/>
              </p:cNvSpPr>
              <p:nvPr/>
            </p:nvSpPr>
            <p:spPr bwMode="gray">
              <a:xfrm>
                <a:off x="6969224" y="3823631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Text Box 20"/>
              <p:cNvSpPr txBox="1">
                <a:spLocks noChangeArrowheads="1"/>
              </p:cNvSpPr>
              <p:nvPr/>
            </p:nvSpPr>
            <p:spPr bwMode="gray">
              <a:xfrm>
                <a:off x="7370800" y="3860819"/>
                <a:ext cx="1561828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MT7030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84" name="Oval 67"/>
            <p:cNvSpPr>
              <a:spLocks noChangeArrowheads="1"/>
            </p:cNvSpPr>
            <p:nvPr/>
          </p:nvSpPr>
          <p:spPr bwMode="auto">
            <a:xfrm>
              <a:off x="1765774" y="2987643"/>
              <a:ext cx="782149" cy="17152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050" dirty="0" smtClean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Q4’ 18</a:t>
              </a:r>
              <a:endParaRPr lang="en-US" altLang="zh-TW" sz="105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803" y="2981957"/>
            <a:ext cx="583205" cy="447043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476" y="5531578"/>
            <a:ext cx="583205" cy="44704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707" y="5517372"/>
            <a:ext cx="583205" cy="447043"/>
          </a:xfrm>
          <a:prstGeom prst="rect">
            <a:avLst/>
          </a:prstGeom>
        </p:spPr>
      </p:pic>
      <p:grpSp>
        <p:nvGrpSpPr>
          <p:cNvPr id="33" name="群組 32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35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49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8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45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9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43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4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40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48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字方塊 46"/>
          <p:cNvSpPr txBox="1"/>
          <p:nvPr/>
        </p:nvSpPr>
        <p:spPr>
          <a:xfrm>
            <a:off x="107504" y="836712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39552" y="836712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ARM PDT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39552" y="3356992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X86 PDT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40000" y="18000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PDT Series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3" name="Rectangle 94"/>
          <p:cNvSpPr>
            <a:spLocks noChangeArrowheads="1"/>
          </p:cNvSpPr>
          <p:nvPr/>
        </p:nvSpPr>
        <p:spPr bwMode="auto">
          <a:xfrm>
            <a:off x="5796136" y="5985304"/>
            <a:ext cx="3242413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971600" y="5985304"/>
            <a:ext cx="4807929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6444208" y="873400"/>
            <a:ext cx="1817968" cy="2483593"/>
            <a:chOff x="1025840" y="656324"/>
            <a:chExt cx="2106000" cy="2412365"/>
          </a:xfrm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1051889" y="1083502"/>
              <a:ext cx="2062183" cy="188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Qualcomm Quad-Core 1.1GHz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Android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5.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8” 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TFT LCD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(TBD)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PCT touch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2GB DDR3L on board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16GB </a:t>
              </a:r>
              <a:r>
                <a:rPr lang="en-US" altLang="zh-TW" sz="100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eMMC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OBDII  / CAN bus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ISO7637-2 / SAE J1455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-30 ~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70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43" name="群組 96"/>
            <p:cNvGrpSpPr/>
            <p:nvPr/>
          </p:nvGrpSpPr>
          <p:grpSpPr>
            <a:xfrm>
              <a:off x="1025840" y="656324"/>
              <a:ext cx="2106000" cy="2412365"/>
              <a:chOff x="6969224" y="3823631"/>
              <a:chExt cx="2448273" cy="2341673"/>
            </a:xfrm>
          </p:grpSpPr>
          <p:sp>
            <p:nvSpPr>
              <p:cNvPr id="45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AutoShape 17"/>
              <p:cNvSpPr>
                <a:spLocks noChangeArrowheads="1"/>
              </p:cNvSpPr>
              <p:nvPr/>
            </p:nvSpPr>
            <p:spPr bwMode="gray">
              <a:xfrm>
                <a:off x="6969224" y="3823631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gray">
              <a:xfrm>
                <a:off x="7294233" y="3848172"/>
                <a:ext cx="1929316" cy="348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PT8000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56" name="Oval 67"/>
          <p:cNvSpPr>
            <a:spLocks noChangeArrowheads="1"/>
          </p:cNvSpPr>
          <p:nvPr/>
        </p:nvSpPr>
        <p:spPr bwMode="auto">
          <a:xfrm>
            <a:off x="7154951" y="3284984"/>
            <a:ext cx="675177" cy="17335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Q2’ 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629" y="3117885"/>
            <a:ext cx="529079" cy="33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群組 51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53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65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4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63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5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61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7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0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LCD Size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10.4-inch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3" name="群組 95"/>
          <p:cNvGrpSpPr/>
          <p:nvPr/>
        </p:nvGrpSpPr>
        <p:grpSpPr>
          <a:xfrm>
            <a:off x="2411761" y="909864"/>
            <a:ext cx="2088231" cy="2519136"/>
            <a:chOff x="7257255" y="3789040"/>
            <a:chExt cx="2535711" cy="2445316"/>
          </a:xfrm>
        </p:grpSpPr>
        <p:grpSp>
          <p:nvGrpSpPr>
            <p:cNvPr id="105" name="群組 96"/>
            <p:cNvGrpSpPr/>
            <p:nvPr/>
          </p:nvGrpSpPr>
          <p:grpSpPr>
            <a:xfrm>
              <a:off x="7257255" y="3789040"/>
              <a:ext cx="2448273" cy="2376264"/>
              <a:chOff x="6969224" y="3789040"/>
              <a:chExt cx="2448273" cy="2376264"/>
            </a:xfrm>
          </p:grpSpPr>
          <p:sp>
            <p:nvSpPr>
              <p:cNvPr id="107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Text Box 20"/>
              <p:cNvSpPr txBox="1">
                <a:spLocks noChangeArrowheads="1"/>
              </p:cNvSpPr>
              <p:nvPr/>
            </p:nvSpPr>
            <p:spPr bwMode="gray">
              <a:xfrm>
                <a:off x="7002460" y="3848807"/>
                <a:ext cx="2415036" cy="35850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VM-521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06" name="Text Box 21"/>
            <p:cNvSpPr txBox="1">
              <a:spLocks noChangeArrowheads="1"/>
            </p:cNvSpPr>
            <p:nvPr/>
          </p:nvSpPr>
          <p:spPr bwMode="auto">
            <a:xfrm>
              <a:off x="7290491" y="4202805"/>
              <a:ext cx="2502475" cy="203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Atom E3845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/ E3827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Windows Embedded Standard 7/8</a:t>
              </a:r>
              <a:b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Win10 IoT Enterpirse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10.4” 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TFT LCD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(1024x768)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Resistive touch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2GB DDR3L SODIMM, up to 8GB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2.5” SSD Bay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CAN bus support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 built-in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IP66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OP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-30 ~ 55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10" name="群組 95"/>
          <p:cNvGrpSpPr/>
          <p:nvPr/>
        </p:nvGrpSpPr>
        <p:grpSpPr>
          <a:xfrm>
            <a:off x="6372200" y="909865"/>
            <a:ext cx="2060866" cy="2448000"/>
            <a:chOff x="7203048" y="3789040"/>
            <a:chExt cx="2502480" cy="2376264"/>
          </a:xfrm>
        </p:grpSpPr>
        <p:grpSp>
          <p:nvGrpSpPr>
            <p:cNvPr id="111" name="群組 96"/>
            <p:cNvGrpSpPr/>
            <p:nvPr/>
          </p:nvGrpSpPr>
          <p:grpSpPr>
            <a:xfrm>
              <a:off x="7257255" y="3789040"/>
              <a:ext cx="2448273" cy="2376264"/>
              <a:chOff x="6969224" y="3789040"/>
              <a:chExt cx="2448273" cy="2376264"/>
            </a:xfrm>
          </p:grpSpPr>
          <p:sp>
            <p:nvSpPr>
              <p:cNvPr id="113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01F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01F9"/>
              </a:solidFill>
              <a:ln w="9525">
                <a:solidFill>
                  <a:srgbClr val="0001F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Text Box 20"/>
              <p:cNvSpPr txBox="1">
                <a:spLocks noChangeArrowheads="1"/>
              </p:cNvSpPr>
              <p:nvPr/>
            </p:nvSpPr>
            <p:spPr bwMode="gray">
              <a:xfrm>
                <a:off x="7336715" y="3848807"/>
                <a:ext cx="1653702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VM-522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12" name="Text Box 21"/>
            <p:cNvSpPr txBox="1">
              <a:spLocks noChangeArrowheads="1"/>
            </p:cNvSpPr>
            <p:nvPr/>
          </p:nvSpPr>
          <p:spPr bwMode="auto">
            <a:xfrm>
              <a:off x="7203048" y="4212387"/>
              <a:ext cx="2502475" cy="188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Apollo Lake E3950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 IoT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Enterprise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10.4”  </a:t>
              </a: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TFT LCD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(1024x768)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Resistive touch / optional PCT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4GB DDR3L SODIMM, up to 16GB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Storage M.2 slot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CAN bus support</a:t>
              </a:r>
              <a:endParaRPr lang="en-US" altLang="zh-TW" sz="1000" spc="-3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 built-in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IP66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OP</a:t>
              </a:r>
              <a:r>
                <a:rPr lang="zh-TW" altLang="en-US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-30 ~ 55</a:t>
              </a:r>
              <a:r>
                <a:rPr lang="zh-TW" altLang="en-US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spc="-3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spc="-3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7" name="Oval 67"/>
          <p:cNvSpPr>
            <a:spLocks noChangeArrowheads="1"/>
          </p:cNvSpPr>
          <p:nvPr/>
        </p:nvSpPr>
        <p:spPr bwMode="auto">
          <a:xfrm>
            <a:off x="7208926" y="3249000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Q3’ 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9" name="Rectangle 94"/>
          <p:cNvSpPr>
            <a:spLocks noChangeArrowheads="1"/>
          </p:cNvSpPr>
          <p:nvPr/>
        </p:nvSpPr>
        <p:spPr bwMode="auto">
          <a:xfrm>
            <a:off x="5724128" y="5985304"/>
            <a:ext cx="3328975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0" name="Rectangle 94"/>
          <p:cNvSpPr>
            <a:spLocks noChangeArrowheads="1"/>
          </p:cNvSpPr>
          <p:nvPr/>
        </p:nvSpPr>
        <p:spPr bwMode="auto">
          <a:xfrm>
            <a:off x="998970" y="5985304"/>
            <a:ext cx="4663736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1" name="Picture 3" descr="D:\Product\RuggON\VMC1020\photos\VM521_N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6" y="2689092"/>
            <a:ext cx="648072" cy="6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986" y="2647176"/>
            <a:ext cx="6461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540000" y="18000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RVT Series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51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60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2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58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56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4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字方塊 60"/>
          <p:cNvSpPr txBox="1"/>
          <p:nvPr/>
        </p:nvSpPr>
        <p:spPr>
          <a:xfrm>
            <a:off x="102940" y="908720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LCD Size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34988" y="908720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534988" y="3429000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12.1-inch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8" name="群組 95"/>
          <p:cNvGrpSpPr/>
          <p:nvPr/>
        </p:nvGrpSpPr>
        <p:grpSpPr>
          <a:xfrm>
            <a:off x="2987824" y="3501008"/>
            <a:ext cx="2098438" cy="2448000"/>
            <a:chOff x="7244862" y="3789040"/>
            <a:chExt cx="2548104" cy="2376264"/>
          </a:xfrm>
        </p:grpSpPr>
        <p:grpSp>
          <p:nvGrpSpPr>
            <p:cNvPr id="81" name="群組 96"/>
            <p:cNvGrpSpPr/>
            <p:nvPr/>
          </p:nvGrpSpPr>
          <p:grpSpPr>
            <a:xfrm>
              <a:off x="7257255" y="3789040"/>
              <a:ext cx="2448273" cy="2376264"/>
              <a:chOff x="6969224" y="3789040"/>
              <a:chExt cx="2448273" cy="2376264"/>
            </a:xfrm>
          </p:grpSpPr>
          <p:sp>
            <p:nvSpPr>
              <p:cNvPr id="83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Text Box 20"/>
              <p:cNvSpPr txBox="1">
                <a:spLocks noChangeArrowheads="1"/>
              </p:cNvSpPr>
              <p:nvPr/>
            </p:nvSpPr>
            <p:spPr bwMode="gray">
              <a:xfrm>
                <a:off x="7336716" y="3849918"/>
                <a:ext cx="1653702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VX-601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7244862" y="4223080"/>
              <a:ext cx="2548104" cy="173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Sky lake Core i5 6300U 2.4Ghz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 </a:t>
              </a:r>
              <a:r>
                <a:rPr lang="en-US" altLang="zh-TW" sz="1000" spc="-4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IoT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Enterprise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12.1”  TFT LCD (1024 x 768)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Resistive touch; optional PCT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4GB DDR3L SODIMM, up to 16GB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Storage M.2 slot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CAN bus/ OBDII/ J1939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IP66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spc="-4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-30 ~ </a:t>
              </a:r>
              <a:r>
                <a:rPr lang="en-US" altLang="zh-TW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55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spc="-4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spc="-4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5" name="群組 95"/>
          <p:cNvGrpSpPr/>
          <p:nvPr/>
        </p:nvGrpSpPr>
        <p:grpSpPr>
          <a:xfrm>
            <a:off x="6304756" y="3501008"/>
            <a:ext cx="2098438" cy="2448000"/>
            <a:chOff x="7244862" y="3789040"/>
            <a:chExt cx="2548104" cy="2376264"/>
          </a:xfrm>
        </p:grpSpPr>
        <p:grpSp>
          <p:nvGrpSpPr>
            <p:cNvPr id="97" name="群組 96"/>
            <p:cNvGrpSpPr/>
            <p:nvPr/>
          </p:nvGrpSpPr>
          <p:grpSpPr>
            <a:xfrm>
              <a:off x="7257255" y="3789040"/>
              <a:ext cx="2448273" cy="2376264"/>
              <a:chOff x="6969224" y="3789040"/>
              <a:chExt cx="2448273" cy="2376264"/>
            </a:xfrm>
          </p:grpSpPr>
          <p:sp>
            <p:nvSpPr>
              <p:cNvPr id="103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01F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01F9"/>
              </a:solidFill>
              <a:ln w="9525">
                <a:solidFill>
                  <a:srgbClr val="0001F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Text Box 20"/>
              <p:cNvSpPr txBox="1">
                <a:spLocks noChangeArrowheads="1"/>
              </p:cNvSpPr>
              <p:nvPr/>
            </p:nvSpPr>
            <p:spPr bwMode="gray">
              <a:xfrm>
                <a:off x="7336716" y="3849918"/>
                <a:ext cx="1653702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VM-601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00" name="Text Box 21"/>
            <p:cNvSpPr txBox="1">
              <a:spLocks noChangeArrowheads="1"/>
            </p:cNvSpPr>
            <p:nvPr/>
          </p:nvSpPr>
          <p:spPr bwMode="auto">
            <a:xfrm>
              <a:off x="7244862" y="4213498"/>
              <a:ext cx="2548104" cy="173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Apollo Lake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E3950</a:t>
              </a:r>
              <a:endParaRPr lang="en-US" altLang="zh-TW" sz="1000" spc="-3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 </a:t>
              </a:r>
              <a:r>
                <a:rPr lang="en-US" altLang="zh-TW" sz="1000" spc="-3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IoT</a:t>
              </a: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Enterprise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12.1”  TFT LCD (1024 x 768)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Resistive touch; optional PCT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4GB DDR3L SODIMM, up to 16GB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Storage M.2 slot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CAN bus / OBDII /SAE J1939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IP66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</a:t>
              </a:r>
              <a:r>
                <a:rPr lang="zh-TW" altLang="en-US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spc="-3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-30 ~ </a:t>
              </a:r>
              <a:r>
                <a:rPr lang="en-US" altLang="zh-TW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55</a:t>
              </a:r>
              <a:r>
                <a:rPr lang="zh-TW" altLang="en-US" sz="1000" spc="-3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spc="-3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spc="-3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09" name="Oval 67"/>
          <p:cNvSpPr>
            <a:spLocks noChangeArrowheads="1"/>
          </p:cNvSpPr>
          <p:nvPr/>
        </p:nvSpPr>
        <p:spPr bwMode="auto">
          <a:xfrm>
            <a:off x="7151953" y="5861310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Q2’ 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2" name="群組 95"/>
          <p:cNvGrpSpPr/>
          <p:nvPr/>
        </p:nvGrpSpPr>
        <p:grpSpPr>
          <a:xfrm>
            <a:off x="6300192" y="946832"/>
            <a:ext cx="2098438" cy="2448000"/>
            <a:chOff x="7244862" y="3789040"/>
            <a:chExt cx="2548104" cy="2376264"/>
          </a:xfrm>
        </p:grpSpPr>
        <p:grpSp>
          <p:nvGrpSpPr>
            <p:cNvPr id="113" name="群組 96"/>
            <p:cNvGrpSpPr/>
            <p:nvPr/>
          </p:nvGrpSpPr>
          <p:grpSpPr>
            <a:xfrm>
              <a:off x="7257255" y="3789040"/>
              <a:ext cx="2448273" cy="2376264"/>
              <a:chOff x="6969224" y="3789040"/>
              <a:chExt cx="2448273" cy="2376264"/>
            </a:xfrm>
          </p:grpSpPr>
          <p:sp>
            <p:nvSpPr>
              <p:cNvPr id="115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2332356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01F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01F9"/>
              </a:solidFill>
              <a:ln w="9525">
                <a:solidFill>
                  <a:srgbClr val="0001F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Text Box 20"/>
              <p:cNvSpPr txBox="1">
                <a:spLocks noChangeArrowheads="1"/>
              </p:cNvSpPr>
              <p:nvPr/>
            </p:nvSpPr>
            <p:spPr bwMode="gray">
              <a:xfrm>
                <a:off x="7336716" y="3812923"/>
                <a:ext cx="1653702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VX-701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7244862" y="4213498"/>
              <a:ext cx="2548104" cy="173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Intel </a:t>
              </a:r>
              <a:r>
                <a:rPr lang="en-US" altLang="zh-TW" sz="1000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Kaby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Lake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 </a:t>
              </a:r>
              <a:r>
                <a:rPr lang="en-US" altLang="zh-TW" sz="100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IoT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Enterprise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15”  TFT LCD (1024 x 768)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Resistive touch; optional PCT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4GB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DDR4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SODIMM, up to 16GB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Storage M.2 slot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Built-in backup battery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CAN bus / OBDII /SAE J1939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GPS/ WLAN / BT / 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IP66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OP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-30 ~ </a:t>
              </a:r>
              <a:r>
                <a:rPr lang="en-US" altLang="zh-TW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55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zh-TW" altLang="en-US" sz="1000" dirty="0" smtClean="0">
                  <a:solidFill>
                    <a:srgbClr val="000000"/>
                  </a:solidFill>
                  <a:latin typeface="標楷體"/>
                  <a:ea typeface="標楷體"/>
                  <a:cs typeface="Roboto" panose="02000000000000000000" pitchFamily="2" charset="0"/>
                </a:rPr>
                <a:t>℃</a:t>
              </a:r>
              <a:endParaRPr lang="en-US" altLang="zh-TW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8" name="Oval 67"/>
          <p:cNvSpPr>
            <a:spLocks noChangeArrowheads="1"/>
          </p:cNvSpPr>
          <p:nvPr/>
        </p:nvSpPr>
        <p:spPr bwMode="auto">
          <a:xfrm>
            <a:off x="7147389" y="3283232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Q3’ 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Rectangle 94"/>
          <p:cNvSpPr>
            <a:spLocks noChangeArrowheads="1"/>
          </p:cNvSpPr>
          <p:nvPr/>
        </p:nvSpPr>
        <p:spPr bwMode="auto">
          <a:xfrm>
            <a:off x="5422628" y="6057312"/>
            <a:ext cx="3685876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Rectangle 94"/>
          <p:cNvSpPr>
            <a:spLocks noChangeArrowheads="1"/>
          </p:cNvSpPr>
          <p:nvPr/>
        </p:nvSpPr>
        <p:spPr bwMode="auto">
          <a:xfrm>
            <a:off x="1043608" y="6057312"/>
            <a:ext cx="432048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D:\Product\RuggON\VX601\VX601_1_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631" y="5313127"/>
            <a:ext cx="690490" cy="6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671" y="5307887"/>
            <a:ext cx="6889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247" y="2742302"/>
            <a:ext cx="6889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文字方塊 42"/>
          <p:cNvSpPr txBox="1"/>
          <p:nvPr/>
        </p:nvSpPr>
        <p:spPr>
          <a:xfrm>
            <a:off x="540000" y="18000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RVT Series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57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69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8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65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9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63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0882" y="241484"/>
            <a:ext cx="561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RVT</a:t>
            </a:r>
            <a:r>
              <a:rPr lang="zh-TW" altLang="en-US" sz="2800" b="1" dirty="0" smtClean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Series Accessories    </a:t>
            </a:r>
          </a:p>
        </p:txBody>
      </p:sp>
      <p:grpSp>
        <p:nvGrpSpPr>
          <p:cNvPr id="29" name="Group 8"/>
          <p:cNvGrpSpPr/>
          <p:nvPr/>
        </p:nvGrpSpPr>
        <p:grpSpPr>
          <a:xfrm>
            <a:off x="292975" y="3482330"/>
            <a:ext cx="3702961" cy="2703566"/>
            <a:chOff x="1161349" y="2493819"/>
            <a:chExt cx="2313543" cy="27035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Rectangle 3"/>
            <p:cNvSpPr/>
            <p:nvPr/>
          </p:nvSpPr>
          <p:spPr>
            <a:xfrm>
              <a:off x="1161349" y="2493819"/>
              <a:ext cx="2313543" cy="2703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7"/>
            <p:cNvSpPr/>
            <p:nvPr/>
          </p:nvSpPr>
          <p:spPr>
            <a:xfrm>
              <a:off x="1161349" y="4368689"/>
              <a:ext cx="2313543" cy="4296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/>
                <a:t>Antenna &amp; Power </a:t>
              </a:r>
              <a:r>
                <a:rPr kumimoji="1" lang="en-US" altLang="zh-TW" b="1" dirty="0" smtClean="0"/>
                <a:t>Cable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73665"/>
            <a:ext cx="7921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文字方塊 42"/>
          <p:cNvSpPr txBox="1"/>
          <p:nvPr/>
        </p:nvSpPr>
        <p:spPr>
          <a:xfrm>
            <a:off x="1411205" y="46339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400" dirty="0" smtClean="0">
                <a:cs typeface="Arial" panose="020B0604020202020204" pitchFamily="34" charset="0"/>
              </a:rPr>
              <a:t>DB9 to OBDII Cable</a:t>
            </a:r>
            <a:endParaRPr kumimoji="1" lang="zh-TW" altLang="en-US" sz="1400" dirty="0"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05" y="3837202"/>
            <a:ext cx="1000555" cy="5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2699792" y="4705399"/>
            <a:ext cx="111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>
                <a:cs typeface="Arial" panose="020B0604020202020204" pitchFamily="34" charset="0"/>
              </a:rPr>
              <a:t>Power Cable</a:t>
            </a:r>
            <a:endParaRPr kumimoji="1" lang="zh-TW" altLang="en-US" sz="1400" dirty="0"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499992" y="3482330"/>
            <a:ext cx="4320163" cy="2703566"/>
            <a:chOff x="4667777" y="3445369"/>
            <a:chExt cx="3820275" cy="27035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7" name="Rectangle 3"/>
            <p:cNvSpPr/>
            <p:nvPr/>
          </p:nvSpPr>
          <p:spPr>
            <a:xfrm>
              <a:off x="4667777" y="3445369"/>
              <a:ext cx="3820275" cy="2703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7"/>
            <p:cNvSpPr/>
            <p:nvPr/>
          </p:nvSpPr>
          <p:spPr>
            <a:xfrm>
              <a:off x="4667777" y="5320239"/>
              <a:ext cx="3820275" cy="4296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/>
                <a:t>Mounting Kit</a:t>
              </a:r>
              <a:endParaRPr kumimoji="1" lang="zh-TW" altLang="en-US" b="1" dirty="0"/>
            </a:p>
          </p:txBody>
        </p:sp>
      </p:grpSp>
      <p:pic>
        <p:nvPicPr>
          <p:cNvPr id="54" name="圖片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8912" y="3779132"/>
            <a:ext cx="1081200" cy="779871"/>
          </a:xfrm>
          <a:prstGeom prst="rect">
            <a:avLst/>
          </a:prstGeom>
        </p:spPr>
      </p:pic>
      <p:sp>
        <p:nvSpPr>
          <p:cNvPr id="55" name="文字方塊 54"/>
          <p:cNvSpPr txBox="1"/>
          <p:nvPr/>
        </p:nvSpPr>
        <p:spPr>
          <a:xfrm>
            <a:off x="4572000" y="4705399"/>
            <a:ext cx="95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Mount Kit</a:t>
            </a:r>
            <a:endParaRPr kumimoji="1" lang="zh-TW" altLang="en-US" sz="1400" dirty="0"/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710" y="3873077"/>
            <a:ext cx="834152" cy="591979"/>
          </a:xfrm>
          <a:prstGeom prst="rect">
            <a:avLst/>
          </a:prstGeom>
        </p:spPr>
      </p:pic>
      <p:sp>
        <p:nvSpPr>
          <p:cNvPr id="57" name="文字方塊 56"/>
          <p:cNvSpPr txBox="1"/>
          <p:nvPr/>
        </p:nvSpPr>
        <p:spPr>
          <a:xfrm>
            <a:off x="5508104" y="470539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U-Shape Kit</a:t>
            </a:r>
            <a:endParaRPr kumimoji="1" lang="zh-TW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3632200"/>
            <a:ext cx="1051885" cy="92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文字方塊 58"/>
          <p:cNvSpPr txBox="1"/>
          <p:nvPr/>
        </p:nvSpPr>
        <p:spPr>
          <a:xfrm>
            <a:off x="6516216" y="46339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400" dirty="0" smtClean="0"/>
              <a:t>Mount kit </a:t>
            </a:r>
            <a:br>
              <a:rPr kumimoji="1" lang="en-US" altLang="zh-TW" sz="1400" dirty="0" smtClean="0"/>
            </a:br>
            <a:r>
              <a:rPr kumimoji="1" lang="en-US" altLang="zh-TW" sz="1400" dirty="0" smtClean="0"/>
              <a:t>for keyboard</a:t>
            </a:r>
            <a:endParaRPr kumimoji="1" lang="zh-TW" altLang="en-US" sz="1400" dirty="0"/>
          </a:p>
        </p:txBody>
      </p:sp>
      <p:pic>
        <p:nvPicPr>
          <p:cNvPr id="60" name="圖片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597" y="3891648"/>
            <a:ext cx="541827" cy="614883"/>
          </a:xfrm>
          <a:prstGeom prst="rect">
            <a:avLst/>
          </a:prstGeom>
        </p:spPr>
      </p:pic>
      <p:sp>
        <p:nvSpPr>
          <p:cNvPr id="61" name="文字方塊 60"/>
          <p:cNvSpPr txBox="1"/>
          <p:nvPr/>
        </p:nvSpPr>
        <p:spPr>
          <a:xfrm>
            <a:off x="7668027" y="46339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400" dirty="0" smtClean="0"/>
              <a:t>Holder kit </a:t>
            </a:r>
            <a:br>
              <a:rPr kumimoji="1" lang="en-US" altLang="zh-TW" sz="1400" dirty="0" smtClean="0"/>
            </a:br>
            <a:r>
              <a:rPr kumimoji="1" lang="en-US" altLang="zh-TW" sz="1400" dirty="0" smtClean="0"/>
              <a:t>for Barcode</a:t>
            </a:r>
            <a:endParaRPr kumimoji="1" lang="zh-TW" altLang="en-US" sz="1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67544" y="4705399"/>
            <a:ext cx="85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>
                <a:cs typeface="Arial" panose="020B0604020202020204" pitchFamily="34" charset="0"/>
              </a:rPr>
              <a:t>Antenna</a:t>
            </a:r>
            <a:endParaRPr kumimoji="1" lang="zh-TW" altLang="en-US" sz="1400" dirty="0">
              <a:cs typeface="Arial" panose="020B0604020202020204" pitchFamily="34" charset="0"/>
            </a:endParaRPr>
          </a:p>
        </p:txBody>
      </p:sp>
      <p:sp>
        <p:nvSpPr>
          <p:cNvPr id="66" name="Oval 104"/>
          <p:cNvSpPr/>
          <p:nvPr/>
        </p:nvSpPr>
        <p:spPr>
          <a:xfrm rot="372937">
            <a:off x="4072823" y="3006098"/>
            <a:ext cx="2195357" cy="209331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134" y="2930471"/>
            <a:ext cx="2170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Product\RuggON\VX601\VX601_1_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048" y="1223174"/>
            <a:ext cx="2290927" cy="21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duct\RuggON\VMC1020\photos\VM521_N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257" y="1462398"/>
            <a:ext cx="1943933" cy="19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394">
            <a:off x="2865867" y="3146431"/>
            <a:ext cx="21574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D:\Product\RuggON\VMC1020\photos\power cable_1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806" y="3837202"/>
            <a:ext cx="983593" cy="8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0882" y="241484"/>
            <a:ext cx="561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MDT</a:t>
            </a:r>
            <a:r>
              <a:rPr lang="zh-TW" altLang="en-US" sz="2800" b="1" dirty="0" smtClean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Series Accessories    </a:t>
            </a:r>
          </a:p>
        </p:txBody>
      </p:sp>
      <p:grpSp>
        <p:nvGrpSpPr>
          <p:cNvPr id="29" name="Group 8"/>
          <p:cNvGrpSpPr/>
          <p:nvPr/>
        </p:nvGrpSpPr>
        <p:grpSpPr>
          <a:xfrm>
            <a:off x="292974" y="3703017"/>
            <a:ext cx="2406817" cy="2703566"/>
            <a:chOff x="1161349" y="2493819"/>
            <a:chExt cx="2313543" cy="27035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Rectangle 3"/>
            <p:cNvSpPr/>
            <p:nvPr/>
          </p:nvSpPr>
          <p:spPr>
            <a:xfrm>
              <a:off x="1161349" y="2493819"/>
              <a:ext cx="2313543" cy="2703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7"/>
            <p:cNvSpPr/>
            <p:nvPr/>
          </p:nvSpPr>
          <p:spPr>
            <a:xfrm>
              <a:off x="1161349" y="4368689"/>
              <a:ext cx="2313543" cy="4296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/>
                <a:t>Antenna </a:t>
              </a:r>
              <a:r>
                <a:rPr kumimoji="1" lang="en-US" altLang="zh-TW" b="1" dirty="0" smtClean="0"/>
                <a:t>Cable</a:t>
              </a:r>
              <a:endParaRPr lang="en-US" dirty="0"/>
            </a:p>
          </p:txBody>
        </p:sp>
      </p:grpSp>
      <p:sp>
        <p:nvSpPr>
          <p:cNvPr id="43" name="文字方塊 42"/>
          <p:cNvSpPr txBox="1"/>
          <p:nvPr/>
        </p:nvSpPr>
        <p:spPr>
          <a:xfrm>
            <a:off x="1411204" y="485465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WIFI / BT Antenna</a:t>
            </a:r>
            <a:endParaRPr kumimoji="1" lang="zh-TW" altLang="en-US" sz="1400" dirty="0"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084168" y="1221143"/>
            <a:ext cx="2304256" cy="2703566"/>
            <a:chOff x="4667777" y="3445369"/>
            <a:chExt cx="3820275" cy="27035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7" name="Rectangle 3"/>
            <p:cNvSpPr/>
            <p:nvPr/>
          </p:nvSpPr>
          <p:spPr>
            <a:xfrm>
              <a:off x="4667777" y="3445369"/>
              <a:ext cx="3820275" cy="2703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7"/>
            <p:cNvSpPr/>
            <p:nvPr/>
          </p:nvSpPr>
          <p:spPr>
            <a:xfrm>
              <a:off x="4667777" y="5320239"/>
              <a:ext cx="3820275" cy="4296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/>
                <a:t>Mounting Kit</a:t>
              </a:r>
              <a:endParaRPr kumimoji="1" lang="zh-TW" altLang="en-US" b="1" dirty="0"/>
            </a:p>
          </p:txBody>
        </p:sp>
      </p:grpSp>
      <p:pic>
        <p:nvPicPr>
          <p:cNvPr id="54" name="圖片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5291" y="1492771"/>
            <a:ext cx="1081200" cy="779871"/>
          </a:xfrm>
          <a:prstGeom prst="rect">
            <a:avLst/>
          </a:prstGeom>
        </p:spPr>
      </p:pic>
      <p:sp>
        <p:nvSpPr>
          <p:cNvPr id="55" name="文字方塊 54"/>
          <p:cNvSpPr txBox="1"/>
          <p:nvPr/>
        </p:nvSpPr>
        <p:spPr>
          <a:xfrm>
            <a:off x="6708379" y="2419038"/>
            <a:ext cx="95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Mount Kit</a:t>
            </a:r>
            <a:endParaRPr kumimoji="1" lang="zh-TW" altLang="en-US" sz="1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67543" y="4926086"/>
            <a:ext cx="85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>
                <a:cs typeface="Arial" panose="020B0604020202020204" pitchFamily="34" charset="0"/>
              </a:rPr>
              <a:t>WWAN Antenna</a:t>
            </a:r>
            <a:endParaRPr kumimoji="1" lang="zh-TW" altLang="en-US" sz="1400" dirty="0"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835111" y="2763212"/>
            <a:ext cx="3176770" cy="2370358"/>
            <a:chOff x="2934042" y="1058642"/>
            <a:chExt cx="3176770" cy="23703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56886">
              <a:off x="3273095" y="2969373"/>
              <a:ext cx="1947392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D:\Product\RuggON\MT7000\Photo\MT7000_2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421" y="1058642"/>
              <a:ext cx="2031975" cy="178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394">
              <a:off x="3211481" y="2433592"/>
              <a:ext cx="2899331" cy="236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 descr="D:\Product\RuggON\MT7010\MT7010-D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042" y="2078083"/>
              <a:ext cx="2235562" cy="1350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D:\Product\RuggON\MT7000\Photo\accessory\WWAN Antenna_I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2" y="3927414"/>
            <a:ext cx="943661" cy="7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duct\RuggON\MT7000\Photo\accessory\WIFI  BT Antenna_I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05" y="3879411"/>
            <a:ext cx="1158338" cy="9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4" y="1412776"/>
            <a:ext cx="86026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E增資料夾\Marketing\logo\Ruggon\LOGO_s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044218" cy="26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38"/>
          <p:cNvSpPr/>
          <p:nvPr/>
        </p:nvSpPr>
        <p:spPr>
          <a:xfrm>
            <a:off x="3419872" y="2940822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RuggPAD</a:t>
            </a:r>
            <a:endParaRPr lang="en-US" sz="7200" b="1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6056" y="4114887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Fully Rugged Tablet</a:t>
            </a:r>
            <a:endParaRPr lang="zh-TW" altLang="en-US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4"/>
          <p:cNvSpPr>
            <a:spLocks noChangeArrowheads="1"/>
          </p:cNvSpPr>
          <p:nvPr/>
        </p:nvSpPr>
        <p:spPr bwMode="auto">
          <a:xfrm>
            <a:off x="972040" y="6417352"/>
            <a:ext cx="395956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zh-TW" sz="1600" b="1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MP</a:t>
            </a:r>
            <a:endParaRPr lang="en-US" altLang="zh-TW" sz="1600" b="1" dirty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94"/>
          <p:cNvSpPr>
            <a:spLocks noChangeArrowheads="1"/>
          </p:cNvSpPr>
          <p:nvPr/>
        </p:nvSpPr>
        <p:spPr bwMode="auto">
          <a:xfrm>
            <a:off x="4932040" y="6417352"/>
            <a:ext cx="395956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zh-TW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</a:t>
            </a:r>
            <a:r>
              <a:rPr lang="en-US" altLang="zh-TW" sz="1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altLang="zh-TW" sz="1600" b="1" dirty="0" smtClean="0">
                <a:solidFill>
                  <a:srgbClr val="F79646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Development</a:t>
            </a:r>
            <a:endParaRPr lang="en-US" altLang="zh-TW" sz="1600" b="1" dirty="0">
              <a:solidFill>
                <a:srgbClr val="F79646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7504" y="692696"/>
            <a:ext cx="432048" cy="568863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RuggPAD</a:t>
            </a: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Products 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25027" y="97468"/>
            <a:ext cx="463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RuggPAD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Product Portfolio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39552" y="692696"/>
            <a:ext cx="432048" cy="280831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Rextorm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043608" y="4941168"/>
            <a:ext cx="7704856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5" dist="19939" dir="5400000" algn="tl" rotWithShape="0">
              <a:schemeClr val="bg1">
                <a:lumMod val="9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043608" y="3501008"/>
            <a:ext cx="7704856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5" dist="19939" dir="5400000" algn="tl" rotWithShape="0">
              <a:schemeClr val="bg1">
                <a:lumMod val="9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043608" y="2060848"/>
            <a:ext cx="7704856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5" dist="19939" dir="5400000" algn="tl" rotWithShape="0">
              <a:schemeClr val="bg1">
                <a:lumMod val="9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6619974" y="1165214"/>
            <a:ext cx="1440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E46C0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PX-501C (Gen III)</a:t>
            </a:r>
            <a:endParaRPr kumimoji="1" lang="zh-TW" altLang="en-US" sz="1300" b="1" dirty="0">
              <a:solidFill>
                <a:srgbClr val="E46C0A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427984" y="1165214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PM-521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224553" y="1165214"/>
            <a:ext cx="16201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PX-501 (Gen I)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692381" y="1165214"/>
            <a:ext cx="15121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77933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PX-501B (Gen II)</a:t>
            </a:r>
            <a:endParaRPr kumimoji="1" lang="zh-TW" altLang="en-US" sz="1300" b="1" dirty="0">
              <a:solidFill>
                <a:srgbClr val="77933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1080576" y="262544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Core i5 4300U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39552" y="3573016"/>
            <a:ext cx="432048" cy="2808312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Blaxtone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536" y="1517219"/>
            <a:ext cx="1152128" cy="102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Product\RuggON\PX501\product photo\PX501B\PX501B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397" y="1545046"/>
            <a:ext cx="1094942" cy="9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roduct\RuggON\PX501\product photo\PX501\PX501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05" y="1494398"/>
            <a:ext cx="1146109" cy="10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2627784" y="262544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Core i5 5350U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4175516" y="2540804"/>
            <a:ext cx="15121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E3827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/ Android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 descr="D:\Product\RuggON\PM521\product photo\PX-501 PM521(Black)-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244" y="1596504"/>
            <a:ext cx="1093987" cy="9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6547966" y="2625442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Core i5 7300U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605" y="4427949"/>
            <a:ext cx="1135752" cy="102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536" y="4490132"/>
            <a:ext cx="916172" cy="86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Product\RuggON\PM311\PM-311_1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0212">
            <a:off x="2816079" y="4490423"/>
            <a:ext cx="10485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字方塊 67"/>
          <p:cNvSpPr txBox="1"/>
          <p:nvPr/>
        </p:nvSpPr>
        <p:spPr>
          <a:xfrm>
            <a:off x="1457654" y="4055564"/>
            <a:ext cx="8100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PM-522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969822" y="4055564"/>
            <a:ext cx="8100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PM-311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4355976" y="4055564"/>
            <a:ext cx="11975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300" b="1" dirty="0" smtClean="0">
                <a:solidFill>
                  <a:srgbClr val="9BBB59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PM-311B</a:t>
            </a:r>
            <a:endParaRPr kumimoji="1" lang="zh-TW" altLang="en-US" sz="1300" b="1" dirty="0">
              <a:solidFill>
                <a:srgbClr val="9BBB59">
                  <a:lumMod val="75000"/>
                </a:srgbClr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4067944" y="5504600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Celeron N2930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2627784" y="5504600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N2600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1115616" y="5504600"/>
            <a:ext cx="1512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 Atom E3827</a:t>
            </a:r>
          </a:p>
          <a:p>
            <a:pPr algn="ctr"/>
            <a:r>
              <a:rPr lang="en-US" altLang="zh-TW" sz="1100" b="1" i="1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Windows Version</a:t>
            </a:r>
            <a:endParaRPr lang="en-US" altLang="zh-TW" sz="1100" b="1" i="1" u="sng" dirty="0" smtClean="0">
              <a:solidFill>
                <a:srgbClr val="FA8D2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3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LCD Size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10.4-inch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3" name="群組 95"/>
          <p:cNvGrpSpPr/>
          <p:nvPr/>
        </p:nvGrpSpPr>
        <p:grpSpPr>
          <a:xfrm>
            <a:off x="971600" y="909860"/>
            <a:ext cx="1666677" cy="1652160"/>
            <a:chOff x="7257255" y="3789040"/>
            <a:chExt cx="2535711" cy="1603747"/>
          </a:xfrm>
        </p:grpSpPr>
        <p:grpSp>
          <p:nvGrpSpPr>
            <p:cNvPr id="105" name="群組 96"/>
            <p:cNvGrpSpPr/>
            <p:nvPr/>
          </p:nvGrpSpPr>
          <p:grpSpPr>
            <a:xfrm>
              <a:off x="7257255" y="3789040"/>
              <a:ext cx="2448272" cy="1603747"/>
              <a:chOff x="6969224" y="3789040"/>
              <a:chExt cx="2448272" cy="1603747"/>
            </a:xfrm>
          </p:grpSpPr>
          <p:sp>
            <p:nvSpPr>
              <p:cNvPr id="107" name="AutoShape 16"/>
              <p:cNvSpPr>
                <a:spLocks noChangeArrowheads="1"/>
              </p:cNvSpPr>
              <p:nvPr/>
            </p:nvSpPr>
            <p:spPr bwMode="auto">
              <a:xfrm>
                <a:off x="6969226" y="3832949"/>
                <a:ext cx="2448270" cy="1559838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Text Box 20"/>
              <p:cNvSpPr txBox="1">
                <a:spLocks noChangeArrowheads="1"/>
              </p:cNvSpPr>
              <p:nvPr/>
            </p:nvSpPr>
            <p:spPr bwMode="gray">
              <a:xfrm>
                <a:off x="7002460" y="3848807"/>
                <a:ext cx="2415036" cy="358509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PX-501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06" name="Text Box 21"/>
            <p:cNvSpPr txBox="1">
              <a:spLocks noChangeArrowheads="1"/>
            </p:cNvSpPr>
            <p:nvPr/>
          </p:nvSpPr>
          <p:spPr bwMode="auto">
            <a:xfrm>
              <a:off x="7290491" y="4202805"/>
              <a:ext cx="2502475" cy="83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Core-</a:t>
              </a:r>
              <a:r>
                <a:rPr lang="en-US" altLang="zh-TW" sz="10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Haswell i5-4300U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10.1” 1000nits; 1920 x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1200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; P-CAP;</a:t>
              </a:r>
              <a:r>
                <a:rPr lang="zh-TW" altLang="en-US" sz="1000" dirty="0">
                  <a:solidFill>
                    <a:prstClr val="black"/>
                  </a:solidFill>
                  <a:latin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Digitizer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Win10/Win8/Win7;</a:t>
              </a:r>
            </a:p>
            <a:p>
              <a:pPr>
                <a:buFont typeface="Arial" pitchFamily="34" charset="0"/>
                <a:buChar char="•"/>
              </a:pPr>
              <a:r>
                <a:rPr lang="zh-TW" altLang="en-US" sz="1000" dirty="0">
                  <a:solidFill>
                    <a:prstClr val="black"/>
                  </a:solidFill>
                  <a:latin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4GB DDR3L; 128GB SSD</a:t>
              </a:r>
            </a:p>
          </p:txBody>
        </p:sp>
      </p:grpSp>
      <p:grpSp>
        <p:nvGrpSpPr>
          <p:cNvPr id="110" name="群組 95"/>
          <p:cNvGrpSpPr/>
          <p:nvPr/>
        </p:nvGrpSpPr>
        <p:grpSpPr>
          <a:xfrm>
            <a:off x="7020272" y="904283"/>
            <a:ext cx="2060866" cy="2035539"/>
            <a:chOff x="7203048" y="3789040"/>
            <a:chExt cx="2502480" cy="1975890"/>
          </a:xfrm>
        </p:grpSpPr>
        <p:grpSp>
          <p:nvGrpSpPr>
            <p:cNvPr id="111" name="群組 96"/>
            <p:cNvGrpSpPr/>
            <p:nvPr/>
          </p:nvGrpSpPr>
          <p:grpSpPr>
            <a:xfrm>
              <a:off x="7257255" y="3789040"/>
              <a:ext cx="2448273" cy="1975890"/>
              <a:chOff x="6969224" y="3789040"/>
              <a:chExt cx="2448273" cy="1975890"/>
            </a:xfrm>
          </p:grpSpPr>
          <p:sp>
            <p:nvSpPr>
              <p:cNvPr id="113" name="AutoShape 16"/>
              <p:cNvSpPr>
                <a:spLocks noChangeArrowheads="1"/>
              </p:cNvSpPr>
              <p:nvPr/>
            </p:nvSpPr>
            <p:spPr bwMode="auto">
              <a:xfrm>
                <a:off x="6969225" y="3832948"/>
                <a:ext cx="2448272" cy="1931982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Text Box 20"/>
              <p:cNvSpPr txBox="1">
                <a:spLocks noChangeArrowheads="1"/>
              </p:cNvSpPr>
              <p:nvPr/>
            </p:nvSpPr>
            <p:spPr bwMode="gray">
              <a:xfrm>
                <a:off x="7336715" y="3848807"/>
                <a:ext cx="1653702" cy="35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PX-501C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12" name="Text Box 21"/>
            <p:cNvSpPr txBox="1">
              <a:spLocks noChangeArrowheads="1"/>
            </p:cNvSpPr>
            <p:nvPr/>
          </p:nvSpPr>
          <p:spPr bwMode="auto">
            <a:xfrm>
              <a:off x="7203048" y="4212387"/>
              <a:ext cx="2502475" cy="12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Core-</a:t>
              </a:r>
              <a:r>
                <a:rPr lang="en-US" altLang="zh-TW" sz="10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altLang="zh-TW" sz="1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Kaby</a:t>
              </a:r>
              <a:r>
                <a:rPr lang="en-US" altLang="zh-TW" sz="1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Lake i5-7300U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10.1” 950nits; 1920 x 1200; P-CAP;</a:t>
              </a:r>
              <a:r>
                <a:rPr lang="zh-TW" altLang="en-US" sz="1000" dirty="0">
                  <a:solidFill>
                    <a:prstClr val="black"/>
                  </a:solidFill>
                  <a:latin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Digitizer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8GB DDR3L; 128GB SSD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WLAN/BT/WWAN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Dual Camera, GNSS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BCR/NFC/</a:t>
              </a:r>
              <a:r>
                <a:rPr lang="en-US" altLang="zh-TW" sz="10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SmartCard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Reader</a:t>
              </a:r>
            </a:p>
          </p:txBody>
        </p:sp>
      </p:grpSp>
      <p:sp>
        <p:nvSpPr>
          <p:cNvPr id="117" name="Oval 67"/>
          <p:cNvSpPr>
            <a:spLocks noChangeArrowheads="1"/>
          </p:cNvSpPr>
          <p:nvPr/>
        </p:nvSpPr>
        <p:spPr bwMode="auto">
          <a:xfrm>
            <a:off x="7663674" y="2865414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Q4’17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0000" y="180000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Rextorm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Series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39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48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0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46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44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42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6" name="Picture 3" descr="D:\Product\RuggON\PX501\product photo\PX501\PX501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284" y="2132876"/>
            <a:ext cx="646986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流程圖: 結束點 36"/>
          <p:cNvSpPr/>
          <p:nvPr/>
        </p:nvSpPr>
        <p:spPr bwMode="gray">
          <a:xfrm>
            <a:off x="1387412" y="2717694"/>
            <a:ext cx="1259920" cy="227711"/>
          </a:xfrm>
          <a:prstGeom prst="flowChartTerminator">
            <a:avLst/>
          </a:prstGeom>
          <a:gradFill>
            <a:gsLst>
              <a:gs pos="0">
                <a:srgbClr val="D07C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TW" sz="10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EOL @ 2018/06/30</a:t>
            </a:r>
            <a:endParaRPr lang="zh-TW" altLang="en-US" sz="1000" dirty="0" smtClean="0">
              <a:solidFill>
                <a:srgbClr val="FFFFFF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0" name="群組 95"/>
          <p:cNvGrpSpPr/>
          <p:nvPr/>
        </p:nvGrpSpPr>
        <p:grpSpPr>
          <a:xfrm>
            <a:off x="2915372" y="909860"/>
            <a:ext cx="1766731" cy="1652160"/>
            <a:chOff x="7257255" y="3789040"/>
            <a:chExt cx="2687935" cy="1603747"/>
          </a:xfrm>
        </p:grpSpPr>
        <p:grpSp>
          <p:nvGrpSpPr>
            <p:cNvPr id="51" name="群組 96"/>
            <p:cNvGrpSpPr/>
            <p:nvPr/>
          </p:nvGrpSpPr>
          <p:grpSpPr>
            <a:xfrm>
              <a:off x="7257255" y="3789040"/>
              <a:ext cx="2448272" cy="1603747"/>
              <a:chOff x="6969224" y="3789040"/>
              <a:chExt cx="2448272" cy="1603747"/>
            </a:xfrm>
          </p:grpSpPr>
          <p:sp>
            <p:nvSpPr>
              <p:cNvPr id="53" name="AutoShape 16"/>
              <p:cNvSpPr>
                <a:spLocks noChangeArrowheads="1"/>
              </p:cNvSpPr>
              <p:nvPr/>
            </p:nvSpPr>
            <p:spPr bwMode="auto">
              <a:xfrm>
                <a:off x="6969226" y="3832949"/>
                <a:ext cx="2448270" cy="1559838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gray">
              <a:xfrm>
                <a:off x="7002460" y="3848807"/>
                <a:ext cx="2415036" cy="35850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PX-501B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7290490" y="4202805"/>
              <a:ext cx="2654700" cy="83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Core-</a:t>
              </a:r>
              <a:r>
                <a:rPr lang="en-US" altLang="zh-TW" sz="10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Broadwell i5-5350U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10.1” 1000nits; 1920 x 1200; P-CAP;</a:t>
              </a:r>
              <a:r>
                <a:rPr lang="zh-TW" altLang="en-US" sz="1000" dirty="0">
                  <a:solidFill>
                    <a:prstClr val="black"/>
                  </a:solidFill>
                  <a:latin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Digitizer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Win10/Win8/Win7;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8GB DDR3L; 128GB SSD</a:t>
              </a:r>
            </a:p>
          </p:txBody>
        </p:sp>
      </p:grpSp>
      <p:grpSp>
        <p:nvGrpSpPr>
          <p:cNvPr id="59" name="群組 96"/>
          <p:cNvGrpSpPr/>
          <p:nvPr/>
        </p:nvGrpSpPr>
        <p:grpSpPr>
          <a:xfrm>
            <a:off x="4861562" y="909746"/>
            <a:ext cx="1609205" cy="1652160"/>
            <a:chOff x="6969224" y="3789040"/>
            <a:chExt cx="2448272" cy="1603747"/>
          </a:xfrm>
        </p:grpSpPr>
        <p:sp>
          <p:nvSpPr>
            <p:cNvPr id="61" name="AutoShape 16"/>
            <p:cNvSpPr>
              <a:spLocks noChangeArrowheads="1"/>
            </p:cNvSpPr>
            <p:nvPr/>
          </p:nvSpPr>
          <p:spPr bwMode="auto">
            <a:xfrm>
              <a:off x="6969226" y="3832949"/>
              <a:ext cx="2448270" cy="1559838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AutoShape 17"/>
            <p:cNvSpPr>
              <a:spLocks noChangeArrowheads="1"/>
            </p:cNvSpPr>
            <p:nvPr/>
          </p:nvSpPr>
          <p:spPr bwMode="gray">
            <a:xfrm>
              <a:off x="6969224" y="3789040"/>
              <a:ext cx="2448272" cy="415069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gray">
            <a:xfrm>
              <a:off x="7002460" y="3848807"/>
              <a:ext cx="2415036" cy="358509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PM-521</a:t>
              </a:r>
              <a:endParaRPr lang="en-US" altLang="zh-TW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4883407" y="1336002"/>
            <a:ext cx="1644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1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TW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ATOM Bay Trail E3827, 4GB DDRIII; 128GB</a:t>
            </a:r>
            <a:r>
              <a:rPr lang="zh-TW" altLang="en-US" sz="10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SSD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10.1” 1000nits; 1920 x 1200; P-CAP 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in10/Win8/Win7/AN4.4</a:t>
            </a:r>
            <a:endParaRPr lang="en-US" altLang="zh-TW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625" y="2132876"/>
            <a:ext cx="636478" cy="56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170" y="2096904"/>
            <a:ext cx="713050" cy="6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 descr="D:\Product\RuggON\PM521\product photo\PX-501 PM521(Black)-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388" y="2656744"/>
            <a:ext cx="655906" cy="5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94"/>
          <p:cNvSpPr>
            <a:spLocks noChangeArrowheads="1"/>
          </p:cNvSpPr>
          <p:nvPr/>
        </p:nvSpPr>
        <p:spPr bwMode="auto">
          <a:xfrm>
            <a:off x="1022328" y="6028149"/>
            <a:ext cx="8014168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Factory Option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Snap-on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3" name="群組 95"/>
          <p:cNvGrpSpPr/>
          <p:nvPr/>
        </p:nvGrpSpPr>
        <p:grpSpPr>
          <a:xfrm>
            <a:off x="1115616" y="3827077"/>
            <a:ext cx="1666677" cy="1652160"/>
            <a:chOff x="7257255" y="3789040"/>
            <a:chExt cx="2535711" cy="1603747"/>
          </a:xfrm>
        </p:grpSpPr>
        <p:grpSp>
          <p:nvGrpSpPr>
            <p:cNvPr id="105" name="群組 96"/>
            <p:cNvGrpSpPr/>
            <p:nvPr/>
          </p:nvGrpSpPr>
          <p:grpSpPr>
            <a:xfrm>
              <a:off x="7257255" y="3789040"/>
              <a:ext cx="2448272" cy="1603747"/>
              <a:chOff x="6969224" y="3789040"/>
              <a:chExt cx="2448272" cy="1603747"/>
            </a:xfrm>
          </p:grpSpPr>
          <p:sp>
            <p:nvSpPr>
              <p:cNvPr id="107" name="AutoShape 16"/>
              <p:cNvSpPr>
                <a:spLocks noChangeArrowheads="1"/>
              </p:cNvSpPr>
              <p:nvPr/>
            </p:nvSpPr>
            <p:spPr bwMode="auto">
              <a:xfrm>
                <a:off x="6969226" y="3832949"/>
                <a:ext cx="2448270" cy="1559838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Text Box 20"/>
              <p:cNvSpPr txBox="1">
                <a:spLocks noChangeArrowheads="1"/>
              </p:cNvSpPr>
              <p:nvPr/>
            </p:nvSpPr>
            <p:spPr bwMode="gray">
              <a:xfrm>
                <a:off x="7002459" y="3848807"/>
                <a:ext cx="2415037" cy="35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SN203-SN01</a:t>
                </a:r>
                <a:endParaRPr lang="zh-TW" altLang="en-US" b="1" dirty="0">
                  <a:solidFill>
                    <a:prstClr val="white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06" name="Text Box 21"/>
            <p:cNvSpPr txBox="1">
              <a:spLocks noChangeArrowheads="1"/>
            </p:cNvSpPr>
            <p:nvPr/>
          </p:nvSpPr>
          <p:spPr bwMode="auto">
            <a:xfrm>
              <a:off x="7290490" y="4202805"/>
              <a:ext cx="2502476" cy="68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TW" sz="10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</a:rPr>
                <a:t>1x </a:t>
              </a:r>
              <a:r>
                <a:rPr lang="en-US" altLang="zh-TW" sz="1000" dirty="0">
                  <a:solidFill>
                    <a:prstClr val="black"/>
                  </a:solidFill>
                </a:rPr>
                <a:t>Smart Card Reader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</a:rPr>
                <a:t>1x </a:t>
              </a:r>
              <a:r>
                <a:rPr lang="en-US" altLang="zh-TW" sz="1000" dirty="0">
                  <a:solidFill>
                    <a:prstClr val="black"/>
                  </a:solidFill>
                </a:rPr>
                <a:t>NFC Reader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</a:rPr>
                <a:t>Model </a:t>
              </a:r>
              <a:r>
                <a:rPr lang="en-US" altLang="zh-TW" sz="1000" dirty="0">
                  <a:solidFill>
                    <a:prstClr val="black"/>
                  </a:solidFill>
                </a:rPr>
                <a:t>: PX-501 </a:t>
              </a:r>
              <a:r>
                <a:rPr lang="en-US" altLang="zh-TW" sz="1000" dirty="0" smtClean="0">
                  <a:solidFill>
                    <a:prstClr val="black"/>
                  </a:solidFill>
                </a:rPr>
                <a:t>Gen-III/Gen-II  </a:t>
              </a:r>
              <a:r>
                <a:rPr lang="en-US" altLang="zh-TW" sz="1000" dirty="0">
                  <a:solidFill>
                    <a:prstClr val="black"/>
                  </a:solidFill>
                </a:rPr>
                <a:t>and PM-521</a:t>
              </a:r>
              <a:endParaRPr lang="zh-TW" altLang="en-US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540000" y="180000"/>
            <a:ext cx="640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Rextorm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Series Accessories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469" y="5085184"/>
            <a:ext cx="865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群組 56"/>
          <p:cNvGrpSpPr/>
          <p:nvPr/>
        </p:nvGrpSpPr>
        <p:grpSpPr>
          <a:xfrm>
            <a:off x="6174059" y="3717031"/>
            <a:ext cx="2017303" cy="818989"/>
            <a:chOff x="3563846" y="3544237"/>
            <a:chExt cx="2886202" cy="589224"/>
          </a:xfrm>
        </p:grpSpPr>
        <p:sp>
          <p:nvSpPr>
            <p:cNvPr id="65" name="AutoShape 16"/>
            <p:cNvSpPr>
              <a:spLocks noChangeArrowheads="1"/>
            </p:cNvSpPr>
            <p:nvPr/>
          </p:nvSpPr>
          <p:spPr bwMode="auto">
            <a:xfrm>
              <a:off x="3563847" y="3751462"/>
              <a:ext cx="2859074" cy="381999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HDMI Input Module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PX-501 Gen-III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8" name="AutoShape 17"/>
            <p:cNvSpPr>
              <a:spLocks noChangeArrowheads="1"/>
            </p:cNvSpPr>
            <p:nvPr/>
          </p:nvSpPr>
          <p:spPr bwMode="gray">
            <a:xfrm>
              <a:off x="3563846" y="3544237"/>
              <a:ext cx="2886202" cy="308214"/>
            </a:xfrm>
            <a:prstGeom prst="roundRect">
              <a:avLst>
                <a:gd name="adj" fmla="val 4241"/>
              </a:avLst>
            </a:prstGeom>
            <a:solidFill>
              <a:srgbClr val="0033CC"/>
            </a:solidFill>
            <a:ln>
              <a:solidFill>
                <a:srgbClr val="0033CC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SN203-HI01</a:t>
              </a:r>
              <a:endParaRPr lang="zh-TW" altLang="en-US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5" name="Rectangle 94"/>
          <p:cNvSpPr>
            <a:spLocks noChangeArrowheads="1"/>
          </p:cNvSpPr>
          <p:nvPr/>
        </p:nvSpPr>
        <p:spPr bwMode="auto">
          <a:xfrm>
            <a:off x="971600" y="5931308"/>
            <a:ext cx="399600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Rectangle 94"/>
          <p:cNvSpPr>
            <a:spLocks noChangeArrowheads="1"/>
          </p:cNvSpPr>
          <p:nvPr/>
        </p:nvSpPr>
        <p:spPr bwMode="auto">
          <a:xfrm>
            <a:off x="5004048" y="5931308"/>
            <a:ext cx="396000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7" name="Oval 67"/>
          <p:cNvSpPr>
            <a:spLocks noChangeArrowheads="1"/>
          </p:cNvSpPr>
          <p:nvPr/>
        </p:nvSpPr>
        <p:spPr bwMode="auto">
          <a:xfrm>
            <a:off x="7583773" y="4442073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Q2’18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AutoShape 16"/>
          <p:cNvSpPr>
            <a:spLocks noChangeArrowheads="1"/>
          </p:cNvSpPr>
          <p:nvPr/>
        </p:nvSpPr>
        <p:spPr bwMode="auto">
          <a:xfrm>
            <a:off x="6161509" y="5052007"/>
            <a:ext cx="1998341" cy="530958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25400">
            <a:solidFill>
              <a:srgbClr val="0033CC"/>
            </a:solidFill>
            <a:round/>
            <a:headEnd/>
            <a:tailEnd/>
          </a:ln>
        </p:spPr>
        <p:txBody>
          <a:bodyPr wrap="none" lIns="0" tIns="0" rIns="0" bIns="0" anchor="b" anchorCtr="0"/>
          <a:lstStyle/>
          <a:p>
            <a:pPr marL="85725">
              <a:buFont typeface="Arial" pitchFamily="34" charset="0"/>
              <a:buChar char="•"/>
            </a:pPr>
            <a:r>
              <a:rPr lang="en-US" altLang="zh-TW" sz="1000" dirty="0" smtClean="0">
                <a:solidFill>
                  <a:prstClr val="black"/>
                </a:solidFill>
              </a:rPr>
              <a:t>  </a:t>
            </a:r>
            <a:r>
              <a:rPr lang="en-US" altLang="zh-TW" sz="1000" dirty="0">
                <a:solidFill>
                  <a:prstClr val="black"/>
                </a:solidFill>
              </a:rPr>
              <a:t>UHF RFID Reader</a:t>
            </a:r>
          </a:p>
          <a:p>
            <a:pPr marL="85725">
              <a:buFont typeface="Arial" pitchFamily="34" charset="0"/>
              <a:buChar char="•"/>
            </a:pPr>
            <a:r>
              <a:rPr lang="en-US" altLang="zh-TW" sz="1000" dirty="0">
                <a:solidFill>
                  <a:prstClr val="black"/>
                </a:solidFill>
              </a:rPr>
              <a:t> Model : PX-501 Gen-III</a:t>
            </a:r>
          </a:p>
        </p:txBody>
      </p:sp>
      <p:sp>
        <p:nvSpPr>
          <p:cNvPr id="80" name="AutoShape 17"/>
          <p:cNvSpPr>
            <a:spLocks noChangeArrowheads="1"/>
          </p:cNvSpPr>
          <p:nvPr/>
        </p:nvSpPr>
        <p:spPr bwMode="gray">
          <a:xfrm>
            <a:off x="6155098" y="4754451"/>
            <a:ext cx="2017302" cy="428401"/>
          </a:xfrm>
          <a:prstGeom prst="roundRect">
            <a:avLst>
              <a:gd name="adj" fmla="val 4241"/>
            </a:avLst>
          </a:prstGeom>
          <a:solidFill>
            <a:srgbClr val="0033CC"/>
          </a:solidFill>
          <a:ln>
            <a:solidFill>
              <a:srgbClr val="0033CC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TW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SN203-UHF01</a:t>
            </a:r>
            <a:endParaRPr lang="zh-TW" altLang="en-US" b="1" dirty="0">
              <a:solidFill>
                <a:prstClr val="white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564813" y="5479493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Q2’18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83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92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4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90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5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88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86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7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6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Office Application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In-Vehicle Application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0000" y="180000"/>
            <a:ext cx="640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Rextorm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Series Accessories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5" name="Rectangle 94"/>
          <p:cNvSpPr>
            <a:spLocks noChangeArrowheads="1"/>
          </p:cNvSpPr>
          <p:nvPr/>
        </p:nvSpPr>
        <p:spPr bwMode="auto">
          <a:xfrm>
            <a:off x="971598" y="5931308"/>
            <a:ext cx="5130971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Rectangle 94"/>
          <p:cNvSpPr>
            <a:spLocks noChangeArrowheads="1"/>
          </p:cNvSpPr>
          <p:nvPr/>
        </p:nvSpPr>
        <p:spPr bwMode="auto">
          <a:xfrm>
            <a:off x="6156176" y="5931308"/>
            <a:ext cx="2808000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125024" y="1284260"/>
            <a:ext cx="1710000" cy="68018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lIns="0" tIns="0" rIns="0" bIns="0" anchor="b" anchorCtr="0"/>
          <a:lstStyle>
            <a:defPPr>
              <a:defRPr lang="zh-TW"/>
            </a:defPPr>
            <a:lvl1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85725"/>
            <a:r>
              <a:rPr lang="en-US" altLang="zh-TW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Battery </a:t>
            </a: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Slot x2</a:t>
            </a:r>
          </a:p>
          <a:p>
            <a:pPr marL="85725"/>
            <a:r>
              <a:rPr lang="en-US" altLang="zh-TW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Model </a:t>
            </a: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altLang="zh-TW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PX-501/PM-521</a:t>
            </a:r>
            <a:endParaRPr lang="zh-TW" altLang="en-US" dirty="0">
              <a:solidFill>
                <a:prstClr val="black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1115616" y="1212252"/>
            <a:ext cx="1731600" cy="315738"/>
          </a:xfrm>
          <a:prstGeom prst="roundRect">
            <a:avLst>
              <a:gd name="adj" fmla="val 4241"/>
            </a:avLst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EB200</a:t>
            </a:r>
            <a:endParaRPr lang="zh-TW" altLang="en-US" b="1" dirty="0">
              <a:solidFill>
                <a:prstClr val="white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Picture 2" descr="D:\Product\RuggON\PM521\accessory\EB2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347" y="1942738"/>
            <a:ext cx="691253" cy="5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群組 49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51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61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2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59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56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4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4" name="文字方塊 63"/>
          <p:cNvSpPr txBox="1"/>
          <p:nvPr/>
        </p:nvSpPr>
        <p:spPr>
          <a:xfrm>
            <a:off x="3294048" y="1284260"/>
            <a:ext cx="1710000" cy="1368152"/>
          </a:xfrm>
          <a:prstGeom prst="roundRect">
            <a:avLst>
              <a:gd name="adj" fmla="val 9012"/>
            </a:avLst>
          </a:prstGeom>
          <a:solidFill>
            <a:schemeClr val="bg1"/>
          </a:solidFill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lIns="0" tIns="0" rIns="0" bIns="0" anchor="b" anchorCtr="0"/>
          <a:lstStyle>
            <a:defPPr>
              <a:defRPr lang="zh-TW"/>
            </a:defPPr>
            <a:lvl1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TW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2x </a:t>
            </a: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USB and others…</a:t>
            </a:r>
          </a:p>
          <a:p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Model </a:t>
            </a:r>
          </a:p>
          <a:p>
            <a:pPr>
              <a:buFont typeface="Arial" pitchFamily="34" charset="0"/>
              <a:buNone/>
            </a:pP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S SKU : PX-501 Gen-I/II, </a:t>
            </a:r>
            <a:endParaRPr lang="en-US" altLang="zh-TW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and </a:t>
            </a:r>
            <a:r>
              <a:rPr lang="en-US" altLang="zh-TW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PM-521 Android SKU</a:t>
            </a:r>
          </a:p>
          <a:p>
            <a:pPr>
              <a:buFont typeface="Arial" pitchFamily="34" charset="0"/>
              <a:buNone/>
            </a:pP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F SKU : PX-501 Gen-I/II, </a:t>
            </a:r>
            <a:endParaRPr lang="en-US" altLang="zh-TW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and </a:t>
            </a:r>
            <a:r>
              <a: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PM-521 Windows SKU</a:t>
            </a:r>
          </a:p>
        </p:txBody>
      </p:sp>
      <p:sp>
        <p:nvSpPr>
          <p:cNvPr id="66" name="AutoShape 17"/>
          <p:cNvSpPr>
            <a:spLocks noChangeArrowheads="1"/>
          </p:cNvSpPr>
          <p:nvPr/>
        </p:nvSpPr>
        <p:spPr bwMode="gray">
          <a:xfrm>
            <a:off x="3272448" y="1196752"/>
            <a:ext cx="1731600" cy="315738"/>
          </a:xfrm>
          <a:prstGeom prst="roundRect">
            <a:avLst>
              <a:gd name="adj" fmla="val 4241"/>
            </a:avLst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DT04-S/F</a:t>
            </a:r>
            <a:endParaRPr lang="zh-TW" altLang="en-US" b="1" dirty="0">
              <a:solidFill>
                <a:prstClr val="white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7" name="Picture 3" descr="D:\Product\RuggON\PM521\accessory\DT04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793" y="2516847"/>
            <a:ext cx="952295" cy="6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群組 68"/>
          <p:cNvGrpSpPr/>
          <p:nvPr/>
        </p:nvGrpSpPr>
        <p:grpSpPr>
          <a:xfrm>
            <a:off x="1088604" y="4293096"/>
            <a:ext cx="1758612" cy="1440160"/>
            <a:chOff x="3117150" y="792410"/>
            <a:chExt cx="1731600" cy="1440160"/>
          </a:xfrm>
        </p:grpSpPr>
        <p:sp>
          <p:nvSpPr>
            <p:cNvPr id="70" name="文字方塊 69"/>
            <p:cNvSpPr txBox="1"/>
            <p:nvPr/>
          </p:nvSpPr>
          <p:spPr>
            <a:xfrm>
              <a:off x="3134561" y="1068249"/>
              <a:ext cx="1710000" cy="1164321"/>
            </a:xfrm>
            <a:prstGeom prst="roundRect">
              <a:avLst>
                <a:gd name="adj" fmla="val 7181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>
              <a:defPPr>
                <a:defRPr lang="zh-TW"/>
              </a:defPPr>
              <a:lvl1pPr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2x </a:t>
              </a: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USB and others…</a:t>
              </a:r>
            </a:p>
            <a:p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2x </a:t>
              </a: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RF Pass-Through Conn.</a:t>
              </a:r>
            </a:p>
            <a:p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</a:t>
              </a:r>
              <a:endPara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M SKU : All PX-501, PM-521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S </a:t>
              </a: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SKU : PX-501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Gen-I/II, and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</a:t>
              </a:r>
              <a:r>
                <a:rPr lang="en-US" altLang="zh-TW" u="sng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PM-521 Android SKU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F </a:t>
              </a: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SKU : PX-501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Gen-I/II, and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 PM-521 Windows SKU</a:t>
              </a:r>
              <a:endPara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1" name="AutoShape 17"/>
            <p:cNvSpPr>
              <a:spLocks noChangeArrowheads="1"/>
            </p:cNvSpPr>
            <p:nvPr/>
          </p:nvSpPr>
          <p:spPr bwMode="gray">
            <a:xfrm>
              <a:off x="3117150" y="792410"/>
              <a:ext cx="1731600" cy="315738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VD04-M/S/F</a:t>
              </a:r>
              <a:endParaRPr lang="zh-TW" altLang="en-US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2" name="Picture 4" descr="D:\Product\RuggON\PM521\VD04\VD04 Photo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388" y="5007153"/>
            <a:ext cx="820695" cy="9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群組 72"/>
          <p:cNvGrpSpPr/>
          <p:nvPr/>
        </p:nvGrpSpPr>
        <p:grpSpPr>
          <a:xfrm>
            <a:off x="1125024" y="3067339"/>
            <a:ext cx="1731600" cy="651354"/>
            <a:chOff x="510455" y="3126809"/>
            <a:chExt cx="1731600" cy="651354"/>
          </a:xfrm>
        </p:grpSpPr>
        <p:sp>
          <p:nvSpPr>
            <p:cNvPr id="74" name="文字方塊 73"/>
            <p:cNvSpPr txBox="1"/>
            <p:nvPr/>
          </p:nvSpPr>
          <p:spPr>
            <a:xfrm>
              <a:off x="510455" y="3442547"/>
              <a:ext cx="1731600" cy="33561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ctr" anchorCtr="0"/>
            <a:lstStyle>
              <a:defPPr>
                <a:defRPr lang="zh-TW"/>
              </a:defPPr>
              <a:lvl1pPr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TW" dirty="0" smtClean="0">
                  <a:solidFill>
                    <a:prstClr val="black"/>
                  </a:solidFill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Model </a:t>
              </a:r>
              <a:r>
                <a:rPr lang="en-US" altLang="zh-TW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PX-501/PM-521</a:t>
              </a:r>
              <a:endParaRPr lang="en-US" altLang="zh-TW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8" name="AutoShape 17"/>
            <p:cNvSpPr>
              <a:spLocks noChangeArrowheads="1"/>
            </p:cNvSpPr>
            <p:nvPr/>
          </p:nvSpPr>
          <p:spPr bwMode="gray">
            <a:xfrm>
              <a:off x="510455" y="3126809"/>
              <a:ext cx="1731600" cy="315738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VESA Bracket</a:t>
              </a:r>
              <a:endParaRPr lang="zh-TW" altLang="en-US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82" name="Picture 4" descr="D:\Product\RuggON\PM521\accessory\vesa bracket_Rextorm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388" y="3383077"/>
            <a:ext cx="819099" cy="5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群組 83"/>
          <p:cNvGrpSpPr/>
          <p:nvPr/>
        </p:nvGrpSpPr>
        <p:grpSpPr>
          <a:xfrm>
            <a:off x="6449776" y="1196752"/>
            <a:ext cx="1753903" cy="771584"/>
            <a:chOff x="3563847" y="3544237"/>
            <a:chExt cx="1996629" cy="771584"/>
          </a:xfrm>
        </p:grpSpPr>
        <p:sp>
          <p:nvSpPr>
            <p:cNvPr id="86" name="AutoShape 16"/>
            <p:cNvSpPr>
              <a:spLocks noChangeArrowheads="1"/>
            </p:cNvSpPr>
            <p:nvPr/>
          </p:nvSpPr>
          <p:spPr bwMode="auto">
            <a:xfrm>
              <a:off x="3576039" y="3820077"/>
              <a:ext cx="1984437" cy="495744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2x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USB3.0 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others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PX-501 Gen-III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7" name="AutoShape 17"/>
            <p:cNvSpPr>
              <a:spLocks noChangeArrowheads="1"/>
            </p:cNvSpPr>
            <p:nvPr/>
          </p:nvSpPr>
          <p:spPr bwMode="gray">
            <a:xfrm>
              <a:off x="3563847" y="3544237"/>
              <a:ext cx="1993090" cy="316800"/>
            </a:xfrm>
            <a:prstGeom prst="roundRect">
              <a:avLst>
                <a:gd name="adj" fmla="val 4241"/>
              </a:avLst>
            </a:prstGeom>
            <a:solidFill>
              <a:srgbClr val="0033CC"/>
            </a:solidFill>
            <a:ln>
              <a:solidFill>
                <a:srgbClr val="0033CC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DT06-F</a:t>
              </a:r>
              <a:endParaRPr lang="zh-TW" altLang="en-US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88" name="Oval 67"/>
          <p:cNvSpPr>
            <a:spLocks noChangeArrowheads="1"/>
          </p:cNvSpPr>
          <p:nvPr/>
        </p:nvSpPr>
        <p:spPr bwMode="auto">
          <a:xfrm>
            <a:off x="7713884" y="1942738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Q1’18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0" name="群組 89"/>
          <p:cNvGrpSpPr/>
          <p:nvPr/>
        </p:nvGrpSpPr>
        <p:grpSpPr>
          <a:xfrm>
            <a:off x="4224481" y="4293096"/>
            <a:ext cx="1782094" cy="817803"/>
            <a:chOff x="3563845" y="3544237"/>
            <a:chExt cx="2028721" cy="817803"/>
          </a:xfrm>
        </p:grpSpPr>
        <p:sp>
          <p:nvSpPr>
            <p:cNvPr id="92" name="AutoShape 16"/>
            <p:cNvSpPr>
              <a:spLocks noChangeArrowheads="1"/>
            </p:cNvSpPr>
            <p:nvPr/>
          </p:nvSpPr>
          <p:spPr bwMode="auto">
            <a:xfrm>
              <a:off x="3576039" y="3820077"/>
              <a:ext cx="2016527" cy="541963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2x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USB3.0 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others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2x RF Pass-Through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Conn.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Model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PX-501 Gen-III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3" name="AutoShape 17"/>
            <p:cNvSpPr>
              <a:spLocks noChangeArrowheads="1"/>
            </p:cNvSpPr>
            <p:nvPr/>
          </p:nvSpPr>
          <p:spPr bwMode="gray">
            <a:xfrm>
              <a:off x="3563845" y="3544237"/>
              <a:ext cx="2025319" cy="316800"/>
            </a:xfrm>
            <a:prstGeom prst="roundRect">
              <a:avLst>
                <a:gd name="adj" fmla="val 4241"/>
              </a:avLst>
            </a:prstGeom>
            <a:solidFill>
              <a:srgbClr val="0033CC"/>
            </a:solidFill>
            <a:ln>
              <a:solidFill>
                <a:srgbClr val="0033CC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VD06-F</a:t>
              </a:r>
              <a:endParaRPr lang="zh-TW" altLang="en-US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94" name="Oval 67"/>
          <p:cNvSpPr>
            <a:spLocks noChangeArrowheads="1"/>
          </p:cNvSpPr>
          <p:nvPr/>
        </p:nvSpPr>
        <p:spPr bwMode="auto">
          <a:xfrm>
            <a:off x="5464603" y="5097283"/>
            <a:ext cx="675177" cy="15997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5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Q4’17</a:t>
            </a:r>
            <a:endParaRPr lang="en-US" altLang="zh-TW" sz="105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LCD Size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10.4-inch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7-inch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0000" y="180000"/>
            <a:ext cx="435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Blaxtone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Series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39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48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0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46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44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42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8" name="Rectangle 94"/>
          <p:cNvSpPr>
            <a:spLocks noChangeArrowheads="1"/>
          </p:cNvSpPr>
          <p:nvPr/>
        </p:nvSpPr>
        <p:spPr bwMode="auto">
          <a:xfrm>
            <a:off x="1022328" y="6028149"/>
            <a:ext cx="8014168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7" name="群組 95"/>
          <p:cNvGrpSpPr/>
          <p:nvPr/>
        </p:nvGrpSpPr>
        <p:grpSpPr>
          <a:xfrm>
            <a:off x="1259632" y="1369895"/>
            <a:ext cx="1872208" cy="1652160"/>
            <a:chOff x="7257255" y="3789040"/>
            <a:chExt cx="2535711" cy="1603747"/>
          </a:xfrm>
        </p:grpSpPr>
        <p:grpSp>
          <p:nvGrpSpPr>
            <p:cNvPr id="58" name="群組 96"/>
            <p:cNvGrpSpPr/>
            <p:nvPr/>
          </p:nvGrpSpPr>
          <p:grpSpPr>
            <a:xfrm>
              <a:off x="7257255" y="3789040"/>
              <a:ext cx="2448272" cy="1603747"/>
              <a:chOff x="6969224" y="3789040"/>
              <a:chExt cx="2448272" cy="1603747"/>
            </a:xfrm>
          </p:grpSpPr>
          <p:sp>
            <p:nvSpPr>
              <p:cNvPr id="65" name="AutoShape 16"/>
              <p:cNvSpPr>
                <a:spLocks noChangeArrowheads="1"/>
              </p:cNvSpPr>
              <p:nvPr/>
            </p:nvSpPr>
            <p:spPr bwMode="auto">
              <a:xfrm>
                <a:off x="6969226" y="3832949"/>
                <a:ext cx="2448270" cy="1559838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gray">
              <a:xfrm>
                <a:off x="7002460" y="3848807"/>
                <a:ext cx="2415036" cy="358509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PM-522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7290491" y="4202805"/>
              <a:ext cx="2502475" cy="83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ATOM Bay Trail E3827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10.4” 700nits; 1024 x 768;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P-CAP Touchscreen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Win10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4GB DDR3L; 64GB SSD</a:t>
              </a:r>
            </a:p>
          </p:txBody>
        </p:sp>
      </p:grpSp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9405" y="2508837"/>
            <a:ext cx="848459" cy="76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群組 95"/>
          <p:cNvGrpSpPr/>
          <p:nvPr/>
        </p:nvGrpSpPr>
        <p:grpSpPr>
          <a:xfrm>
            <a:off x="1284171" y="3827076"/>
            <a:ext cx="1872208" cy="1652160"/>
            <a:chOff x="7257255" y="3789040"/>
            <a:chExt cx="2535711" cy="1603747"/>
          </a:xfrm>
        </p:grpSpPr>
        <p:grpSp>
          <p:nvGrpSpPr>
            <p:cNvPr id="72" name="群組 96"/>
            <p:cNvGrpSpPr/>
            <p:nvPr/>
          </p:nvGrpSpPr>
          <p:grpSpPr>
            <a:xfrm>
              <a:off x="7257255" y="3789040"/>
              <a:ext cx="2448272" cy="1603747"/>
              <a:chOff x="6969224" y="3789040"/>
              <a:chExt cx="2448272" cy="1603747"/>
            </a:xfrm>
          </p:grpSpPr>
          <p:sp>
            <p:nvSpPr>
              <p:cNvPr id="74" name="AutoShape 16"/>
              <p:cNvSpPr>
                <a:spLocks noChangeArrowheads="1"/>
              </p:cNvSpPr>
              <p:nvPr/>
            </p:nvSpPr>
            <p:spPr bwMode="auto">
              <a:xfrm>
                <a:off x="6969226" y="3832949"/>
                <a:ext cx="2448270" cy="1559838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Text Box 20"/>
              <p:cNvSpPr txBox="1">
                <a:spLocks noChangeArrowheads="1"/>
              </p:cNvSpPr>
              <p:nvPr/>
            </p:nvSpPr>
            <p:spPr bwMode="gray">
              <a:xfrm>
                <a:off x="7002460" y="3848807"/>
                <a:ext cx="2415036" cy="358509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PM-311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7290491" y="4202805"/>
              <a:ext cx="2502475" cy="83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ATOM Cedar Trail N2600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7”; 1280 x 800;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5-wire Resistive Touch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Win7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2GB DDRIII; 32GB SSD</a:t>
              </a:r>
            </a:p>
          </p:txBody>
        </p:sp>
      </p:grpSp>
      <p:pic>
        <p:nvPicPr>
          <p:cNvPr id="77" name="Picture 5" descr="D:\Product\RuggON\PM311\PM-311_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0212">
            <a:off x="2649941" y="4940800"/>
            <a:ext cx="740139" cy="6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流程圖: 結束點 77"/>
          <p:cNvSpPr/>
          <p:nvPr/>
        </p:nvSpPr>
        <p:spPr bwMode="gray">
          <a:xfrm>
            <a:off x="1523125" y="5623292"/>
            <a:ext cx="1608715" cy="226800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TW" sz="10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EOL @ 2018/09/30</a:t>
            </a:r>
            <a:endParaRPr lang="zh-TW" altLang="en-US" sz="1000" dirty="0" smtClean="0">
              <a:solidFill>
                <a:srgbClr val="FFFFFF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9" name="群組 95"/>
          <p:cNvGrpSpPr/>
          <p:nvPr/>
        </p:nvGrpSpPr>
        <p:grpSpPr>
          <a:xfrm>
            <a:off x="3997487" y="3827076"/>
            <a:ext cx="2580934" cy="1909616"/>
            <a:chOff x="7257255" y="3789040"/>
            <a:chExt cx="2535711" cy="1853659"/>
          </a:xfrm>
        </p:grpSpPr>
        <p:grpSp>
          <p:nvGrpSpPr>
            <p:cNvPr id="80" name="群組 96"/>
            <p:cNvGrpSpPr/>
            <p:nvPr/>
          </p:nvGrpSpPr>
          <p:grpSpPr>
            <a:xfrm>
              <a:off x="7257255" y="3789040"/>
              <a:ext cx="2448272" cy="1853659"/>
              <a:chOff x="6969224" y="3789040"/>
              <a:chExt cx="2448272" cy="1853659"/>
            </a:xfrm>
          </p:grpSpPr>
          <p:sp>
            <p:nvSpPr>
              <p:cNvPr id="82" name="AutoShape 16"/>
              <p:cNvSpPr>
                <a:spLocks noChangeArrowheads="1"/>
              </p:cNvSpPr>
              <p:nvPr/>
            </p:nvSpPr>
            <p:spPr bwMode="auto">
              <a:xfrm>
                <a:off x="6969226" y="3832949"/>
                <a:ext cx="2448270" cy="1809750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AutoShape 17"/>
              <p:cNvSpPr>
                <a:spLocks noChangeArrowheads="1"/>
              </p:cNvSpPr>
              <p:nvPr/>
            </p:nvSpPr>
            <p:spPr bwMode="gray">
              <a:xfrm>
                <a:off x="6969224" y="3789040"/>
                <a:ext cx="2448272" cy="415069"/>
              </a:xfrm>
              <a:prstGeom prst="roundRect">
                <a:avLst>
                  <a:gd name="adj" fmla="val 4241"/>
                </a:avLst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Text Box 20"/>
              <p:cNvSpPr txBox="1">
                <a:spLocks noChangeArrowheads="1"/>
              </p:cNvSpPr>
              <p:nvPr/>
            </p:nvSpPr>
            <p:spPr bwMode="gray">
              <a:xfrm>
                <a:off x="7002460" y="3848807"/>
                <a:ext cx="2415036" cy="358509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PM-311B</a:t>
                </a:r>
                <a:endParaRPr lang="en-US" altLang="zh-TW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7290491" y="4202805"/>
              <a:ext cx="2502475" cy="11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Celeron Bay Trail N2930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7” 850nits; 1024 x 600; P-CAP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Windows 10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4GB DDR3L, 128GB SSD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WLAN/BT/WWAN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Dual Camera(2MP/8MP), GNSS,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Capacitive Fingerprint(508dpi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 </a:t>
              </a:r>
              <a:r>
                <a:rPr lang="en-US" altLang="zh-TW" sz="1000" dirty="0" err="1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Fanless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246" y="5335187"/>
            <a:ext cx="689538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Factory Option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Snap-on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0000" y="180000"/>
            <a:ext cx="644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Blaxtone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Series Accessories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5" name="Rectangle 94"/>
          <p:cNvSpPr>
            <a:spLocks noChangeArrowheads="1"/>
          </p:cNvSpPr>
          <p:nvPr/>
        </p:nvSpPr>
        <p:spPr bwMode="auto">
          <a:xfrm>
            <a:off x="971599" y="5931308"/>
            <a:ext cx="7674453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83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92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4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90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5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88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86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7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4" name="群組 125"/>
          <p:cNvGrpSpPr/>
          <p:nvPr/>
        </p:nvGrpSpPr>
        <p:grpSpPr>
          <a:xfrm>
            <a:off x="1187623" y="3393016"/>
            <a:ext cx="1224137" cy="610625"/>
            <a:chOff x="239328" y="3650159"/>
            <a:chExt cx="1465718" cy="610625"/>
          </a:xfrm>
        </p:grpSpPr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251519" y="3900784"/>
              <a:ext cx="1445985" cy="360000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1D/2D BCR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Model : PM-522</a:t>
              </a:r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gray">
            <a:xfrm>
              <a:off x="239328" y="3650159"/>
              <a:ext cx="1465718" cy="250625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BC01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7" name="群組 125"/>
          <p:cNvGrpSpPr/>
          <p:nvPr/>
        </p:nvGrpSpPr>
        <p:grpSpPr>
          <a:xfrm>
            <a:off x="1199815" y="4199377"/>
            <a:ext cx="1211945" cy="655034"/>
            <a:chOff x="239328" y="3697026"/>
            <a:chExt cx="1458176" cy="655034"/>
          </a:xfrm>
        </p:grpSpPr>
        <p:sp>
          <p:nvSpPr>
            <p:cNvPr id="38" name="AutoShape 16"/>
            <p:cNvSpPr>
              <a:spLocks noChangeArrowheads="1"/>
            </p:cNvSpPr>
            <p:nvPr/>
          </p:nvSpPr>
          <p:spPr bwMode="auto">
            <a:xfrm>
              <a:off x="251519" y="3855426"/>
              <a:ext cx="1445985" cy="496634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MSR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Module</a:t>
              </a:r>
              <a:endParaRPr lang="en-US" altLang="zh-TW" sz="1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PM-522</a:t>
              </a:r>
            </a:p>
          </p:txBody>
        </p:sp>
        <p:sp>
          <p:nvSpPr>
            <p:cNvPr id="39" name="AutoShape 17"/>
            <p:cNvSpPr>
              <a:spLocks noChangeArrowheads="1"/>
            </p:cNvSpPr>
            <p:nvPr/>
          </p:nvSpPr>
          <p:spPr bwMode="gray">
            <a:xfrm>
              <a:off x="239328" y="3697026"/>
              <a:ext cx="1458176" cy="252000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MR01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6" name="群組 125"/>
          <p:cNvGrpSpPr/>
          <p:nvPr/>
        </p:nvGrpSpPr>
        <p:grpSpPr>
          <a:xfrm>
            <a:off x="2555776" y="3393016"/>
            <a:ext cx="1465718" cy="836389"/>
            <a:chOff x="239328" y="3764656"/>
            <a:chExt cx="1465718" cy="836389"/>
          </a:xfrm>
        </p:grpSpPr>
        <p:sp>
          <p:nvSpPr>
            <p:cNvPr id="47" name="AutoShape 16"/>
            <p:cNvSpPr>
              <a:spLocks noChangeArrowheads="1"/>
            </p:cNvSpPr>
            <p:nvPr/>
          </p:nvSpPr>
          <p:spPr bwMode="auto">
            <a:xfrm>
              <a:off x="251519" y="3923056"/>
              <a:ext cx="1445985" cy="677989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GPS Module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Smart Card Reader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PM-522</a:t>
              </a: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gray">
            <a:xfrm>
              <a:off x="239328" y="3764656"/>
              <a:ext cx="1465718" cy="252000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SN201-GC01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群組 125"/>
          <p:cNvGrpSpPr/>
          <p:nvPr/>
        </p:nvGrpSpPr>
        <p:grpSpPr>
          <a:xfrm>
            <a:off x="4300453" y="3417875"/>
            <a:ext cx="1730628" cy="781501"/>
            <a:chOff x="239328" y="3764656"/>
            <a:chExt cx="1465718" cy="662400"/>
          </a:xfrm>
        </p:grpSpPr>
        <p:sp>
          <p:nvSpPr>
            <p:cNvPr id="53" name="AutoShape 16"/>
            <p:cNvSpPr>
              <a:spLocks noChangeArrowheads="1"/>
            </p:cNvSpPr>
            <p:nvPr/>
          </p:nvSpPr>
          <p:spPr bwMode="auto">
            <a:xfrm>
              <a:off x="251519" y="3923056"/>
              <a:ext cx="1445985" cy="504000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  <a:tabLst>
                  <a:tab pos="85725" algn="l"/>
                </a:tabLst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MSR Module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1D/2D BCR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PM-311 / PM-311B</a:t>
              </a:r>
            </a:p>
          </p:txBody>
        </p:sp>
        <p:sp>
          <p:nvSpPr>
            <p:cNvPr id="54" name="AutoShape 17"/>
            <p:cNvSpPr>
              <a:spLocks noChangeArrowheads="1"/>
            </p:cNvSpPr>
            <p:nvPr/>
          </p:nvSpPr>
          <p:spPr bwMode="gray">
            <a:xfrm>
              <a:off x="239328" y="3764656"/>
              <a:ext cx="1465718" cy="252000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SN202-MB01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4307995" y="4606094"/>
            <a:ext cx="1723086" cy="767121"/>
            <a:chOff x="3563847" y="3544237"/>
            <a:chExt cx="2808352" cy="767121"/>
          </a:xfrm>
        </p:grpSpPr>
        <p:sp>
          <p:nvSpPr>
            <p:cNvPr id="56" name="AutoShape 16"/>
            <p:cNvSpPr>
              <a:spLocks noChangeArrowheads="1"/>
            </p:cNvSpPr>
            <p:nvPr/>
          </p:nvSpPr>
          <p:spPr bwMode="auto">
            <a:xfrm>
              <a:off x="3576038" y="3727561"/>
              <a:ext cx="2796161" cy="583797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MSR Module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zh-TW" altLang="en-US" sz="1000" b="1" dirty="0">
                  <a:solidFill>
                    <a:prstClr val="black"/>
                  </a:solidFill>
                  <a:latin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MRZ</a:t>
              </a:r>
              <a:r>
                <a:rPr lang="zh-TW" altLang="en-US" sz="1000" dirty="0">
                  <a:solidFill>
                    <a:prstClr val="black"/>
                  </a:solidFill>
                  <a:latin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Module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Model :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PM-311B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8" name="AutoShape 17"/>
            <p:cNvSpPr>
              <a:spLocks noChangeArrowheads="1"/>
            </p:cNvSpPr>
            <p:nvPr/>
          </p:nvSpPr>
          <p:spPr bwMode="gray">
            <a:xfrm>
              <a:off x="3563847" y="3544237"/>
              <a:ext cx="2808352" cy="252000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SN202-MM01</a:t>
              </a:r>
              <a:endParaRPr lang="zh-TW" altLang="en-US" sz="1600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59" name="Picture 4" descr="D:\Product\RuggON\PM511\MS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0" b="978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9257" y="3566530"/>
            <a:ext cx="766806" cy="8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roduct\RuggON\PM311\PM-311_2-in-1_3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257" y="4510769"/>
            <a:ext cx="890189" cy="6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Product\RuggON\PM-522\PM-511_GPS+BC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867" y="3572772"/>
            <a:ext cx="907852" cy="6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Product\RuggON\PM-522\PM-511_GPS+CAC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3158" y="4578346"/>
            <a:ext cx="864096" cy="5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字方塊 97"/>
          <p:cNvSpPr txBox="1"/>
          <p:nvPr/>
        </p:nvSpPr>
        <p:spPr>
          <a:xfrm>
            <a:off x="107504" y="872736"/>
            <a:ext cx="432048" cy="504056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39552" y="87273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Office Application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9552" y="3393016"/>
            <a:ext cx="432048" cy="25202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0" tIns="0" rIns="0" bIns="0" anchor="ctr"/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In-Vehicle Application</a:t>
            </a:r>
            <a:endParaRPr lang="en-US" altLang="zh-TW" sz="1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0000" y="180000"/>
            <a:ext cx="644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Blaxtone</a:t>
            </a:r>
            <a:r>
              <a:rPr lang="en-US" altLang="zh-TW" sz="28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Series Accessories Roadmap</a:t>
            </a:r>
            <a:endParaRPr lang="zh-TW" altLang="en-US" sz="2800" b="1" dirty="0">
              <a:latin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5" name="Rectangle 94"/>
          <p:cNvSpPr>
            <a:spLocks noChangeArrowheads="1"/>
          </p:cNvSpPr>
          <p:nvPr/>
        </p:nvSpPr>
        <p:spPr bwMode="auto">
          <a:xfrm>
            <a:off x="971598" y="5931308"/>
            <a:ext cx="7920882" cy="252008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</a:t>
            </a:r>
            <a:endParaRPr kumimoji="0" lang="en-US" altLang="zh-TW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5591217" y="6521741"/>
            <a:ext cx="3511443" cy="152614"/>
            <a:chOff x="5619195" y="583191"/>
            <a:chExt cx="3511443" cy="152614"/>
          </a:xfrm>
        </p:grpSpPr>
        <p:grpSp>
          <p:nvGrpSpPr>
            <p:cNvPr id="51" name="群組 130"/>
            <p:cNvGrpSpPr>
              <a:grpSpLocks/>
            </p:cNvGrpSpPr>
            <p:nvPr/>
          </p:nvGrpSpPr>
          <p:grpSpPr bwMode="auto">
            <a:xfrm>
              <a:off x="5619195" y="583215"/>
              <a:ext cx="1308905" cy="142969"/>
              <a:chOff x="-49484" y="5776522"/>
              <a:chExt cx="1307971" cy="142843"/>
            </a:xfrm>
          </p:grpSpPr>
          <p:sp>
            <p:nvSpPr>
              <p:cNvPr id="61" name="圓角矩形 84"/>
              <p:cNvSpPr>
                <a:spLocks noChangeArrowheads="1"/>
              </p:cNvSpPr>
              <p:nvPr/>
            </p:nvSpPr>
            <p:spPr bwMode="auto">
              <a:xfrm>
                <a:off x="-49484" y="5776522"/>
                <a:ext cx="142876" cy="1428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buFontTx/>
                  <a:buChar char="•"/>
                </a:pPr>
                <a:endParaRPr lang="zh-TW" altLang="en-US" sz="4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文字方塊 98"/>
              <p:cNvSpPr txBox="1">
                <a:spLocks noChangeArrowheads="1"/>
              </p:cNvSpPr>
              <p:nvPr/>
            </p:nvSpPr>
            <p:spPr bwMode="auto">
              <a:xfrm>
                <a:off x="615545" y="5780125"/>
                <a:ext cx="642942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Developing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2" name="群組 137"/>
            <p:cNvGrpSpPr>
              <a:grpSpLocks/>
            </p:cNvGrpSpPr>
            <p:nvPr/>
          </p:nvGrpSpPr>
          <p:grpSpPr bwMode="auto">
            <a:xfrm>
              <a:off x="6955482" y="583191"/>
              <a:ext cx="786380" cy="142968"/>
              <a:chOff x="1285851" y="5990840"/>
              <a:chExt cx="785819" cy="142843"/>
            </a:xfrm>
          </p:grpSpPr>
          <p:sp>
            <p:nvSpPr>
              <p:cNvPr id="59" name="圓角矩形 82"/>
              <p:cNvSpPr>
                <a:spLocks noChangeArrowheads="1"/>
              </p:cNvSpPr>
              <p:nvPr/>
            </p:nvSpPr>
            <p:spPr bwMode="auto">
              <a:xfrm>
                <a:off x="1285851" y="5990840"/>
                <a:ext cx="142876" cy="14284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文字方塊 96"/>
              <p:cNvSpPr txBox="1">
                <a:spLocks noChangeArrowheads="1"/>
              </p:cNvSpPr>
              <p:nvPr/>
            </p:nvSpPr>
            <p:spPr bwMode="auto">
              <a:xfrm>
                <a:off x="1500166" y="5994427"/>
                <a:ext cx="571504" cy="138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900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Planning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群組 111"/>
            <p:cNvGrpSpPr/>
            <p:nvPr/>
          </p:nvGrpSpPr>
          <p:grpSpPr>
            <a:xfrm>
              <a:off x="5807507" y="583197"/>
              <a:ext cx="394530" cy="143001"/>
              <a:chOff x="537994" y="196990"/>
              <a:chExt cx="394530" cy="143001"/>
            </a:xfrm>
          </p:grpSpPr>
          <p:sp>
            <p:nvSpPr>
              <p:cNvPr id="56" name="圓角矩形 93"/>
              <p:cNvSpPr>
                <a:spLocks noChangeArrowheads="1"/>
              </p:cNvSpPr>
              <p:nvPr/>
            </p:nvSpPr>
            <p:spPr bwMode="auto">
              <a:xfrm>
                <a:off x="789546" y="196990"/>
                <a:ext cx="142978" cy="1430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文字方塊 94"/>
              <p:cNvSpPr txBox="1">
                <a:spLocks noChangeArrowheads="1"/>
              </p:cNvSpPr>
              <p:nvPr/>
            </p:nvSpPr>
            <p:spPr bwMode="auto">
              <a:xfrm>
                <a:off x="537994" y="200654"/>
                <a:ext cx="1731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900" dirty="0" smtClean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MP</a:t>
                </a:r>
                <a:endParaRPr lang="zh-TW" altLang="en-US" sz="900" dirty="0">
                  <a:solidFill>
                    <a:srgbClr val="000000"/>
                  </a:solidFill>
                  <a:latin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4" name="Oval 67"/>
            <p:cNvSpPr>
              <a:spLocks noChangeArrowheads="1"/>
            </p:cNvSpPr>
            <p:nvPr/>
          </p:nvSpPr>
          <p:spPr bwMode="auto">
            <a:xfrm>
              <a:off x="7679340" y="591805"/>
              <a:ext cx="540000" cy="144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文字方塊 104"/>
            <p:cNvSpPr txBox="1">
              <a:spLocks noChangeArrowheads="1"/>
            </p:cNvSpPr>
            <p:nvPr/>
          </p:nvSpPr>
          <p:spPr bwMode="auto">
            <a:xfrm>
              <a:off x="8217424" y="586861"/>
              <a:ext cx="9132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TW" sz="900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Target MP Date</a:t>
              </a:r>
              <a:endParaRPr lang="en-US" altLang="zh-TW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2" name="群組 125"/>
          <p:cNvGrpSpPr/>
          <p:nvPr/>
        </p:nvGrpSpPr>
        <p:grpSpPr>
          <a:xfrm>
            <a:off x="1187624" y="4016199"/>
            <a:ext cx="1368152" cy="660224"/>
            <a:chOff x="239328" y="3882925"/>
            <a:chExt cx="1465718" cy="660224"/>
          </a:xfrm>
        </p:grpSpPr>
        <p:sp>
          <p:nvSpPr>
            <p:cNvPr id="43" name="AutoShape 16"/>
            <p:cNvSpPr>
              <a:spLocks noChangeArrowheads="1"/>
            </p:cNvSpPr>
            <p:nvPr/>
          </p:nvSpPr>
          <p:spPr bwMode="auto">
            <a:xfrm>
              <a:off x="251519" y="4183149"/>
              <a:ext cx="1445985" cy="360000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USB x4 and others…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Model : PM-522</a:t>
              </a: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gray">
            <a:xfrm>
              <a:off x="239328" y="3882925"/>
              <a:ext cx="1465718" cy="315738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VD200M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5" name="Picture 3" descr="D:\Product\RuggON\PM511\VD200M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77" y="4871679"/>
            <a:ext cx="781259" cy="8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741616" y="4009519"/>
            <a:ext cx="1468068" cy="862160"/>
            <a:chOff x="2741616" y="3480686"/>
            <a:chExt cx="1468068" cy="862160"/>
          </a:xfrm>
        </p:grpSpPr>
        <p:sp>
          <p:nvSpPr>
            <p:cNvPr id="47" name="AutoShape 16"/>
            <p:cNvSpPr>
              <a:spLocks noChangeArrowheads="1"/>
            </p:cNvSpPr>
            <p:nvPr/>
          </p:nvSpPr>
          <p:spPr bwMode="auto">
            <a:xfrm>
              <a:off x="2763699" y="3789040"/>
              <a:ext cx="1445985" cy="553806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USB x4 and others…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PM-311</a:t>
              </a: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gray">
            <a:xfrm>
              <a:off x="2741616" y="3480686"/>
              <a:ext cx="1468067" cy="466513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VD03C/ </a:t>
              </a:r>
            </a:p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VD03C-DIO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407915" y="4021258"/>
            <a:ext cx="1458176" cy="679523"/>
            <a:chOff x="3347864" y="649124"/>
            <a:chExt cx="1458176" cy="679523"/>
          </a:xfrm>
        </p:grpSpPr>
        <p:sp>
          <p:nvSpPr>
            <p:cNvPr id="57" name="AutoShape 16"/>
            <p:cNvSpPr>
              <a:spLocks noChangeArrowheads="1"/>
            </p:cNvSpPr>
            <p:nvPr/>
          </p:nvSpPr>
          <p:spPr bwMode="auto">
            <a:xfrm>
              <a:off x="3360055" y="937124"/>
              <a:ext cx="1445985" cy="391523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USB x4 and others…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PM-311B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3" name="AutoShape 17"/>
            <p:cNvSpPr>
              <a:spLocks noChangeArrowheads="1"/>
            </p:cNvSpPr>
            <p:nvPr/>
          </p:nvSpPr>
          <p:spPr bwMode="gray">
            <a:xfrm>
              <a:off x="3347864" y="649124"/>
              <a:ext cx="1458176" cy="288000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VD05</a:t>
              </a:r>
              <a:endParaRPr lang="zh-TW" altLang="en-US" sz="1600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65" name="Picture 3" descr="D:\Product\RuggON\PM511\VD200M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061" y="4871679"/>
            <a:ext cx="781259" cy="8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Product\RuggON\PM511\VD200M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871679"/>
            <a:ext cx="781259" cy="8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群組 76"/>
          <p:cNvGrpSpPr/>
          <p:nvPr/>
        </p:nvGrpSpPr>
        <p:grpSpPr>
          <a:xfrm>
            <a:off x="1187624" y="3001232"/>
            <a:ext cx="1453527" cy="582446"/>
            <a:chOff x="611006" y="3202444"/>
            <a:chExt cx="1453527" cy="582446"/>
          </a:xfrm>
        </p:grpSpPr>
        <p:sp>
          <p:nvSpPr>
            <p:cNvPr id="79" name="文字方塊 78"/>
            <p:cNvSpPr txBox="1"/>
            <p:nvPr/>
          </p:nvSpPr>
          <p:spPr>
            <a:xfrm>
              <a:off x="611006" y="3438139"/>
              <a:ext cx="1453527" cy="34675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>
              <a:defPPr>
                <a:defRPr lang="zh-TW"/>
              </a:defPPr>
              <a:lvl1pPr>
                <a:buFont typeface="Arial" pitchFamily="34" charset="0"/>
                <a:buChar char="•"/>
                <a:defRPr sz="10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85725"/>
              <a:r>
                <a:rPr lang="en-US" altLang="zh-TW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 PM-522</a:t>
              </a:r>
              <a:endParaRPr lang="zh-TW" altLang="en-US" dirty="0">
                <a:solidFill>
                  <a:prstClr val="black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0" name="AutoShape 17"/>
            <p:cNvSpPr>
              <a:spLocks noChangeArrowheads="1"/>
            </p:cNvSpPr>
            <p:nvPr/>
          </p:nvSpPr>
          <p:spPr bwMode="gray">
            <a:xfrm>
              <a:off x="611006" y="3202444"/>
              <a:ext cx="1450014" cy="315738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VESA Bracket</a:t>
              </a:r>
              <a:endParaRPr lang="zh-TW" altLang="en-US" sz="1600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81" name="Picture 8" descr="D:\Product\RuggON\PM-522\vesa bracket_PM511_52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806" y="3256451"/>
            <a:ext cx="872259" cy="5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群組 125"/>
          <p:cNvGrpSpPr/>
          <p:nvPr/>
        </p:nvGrpSpPr>
        <p:grpSpPr>
          <a:xfrm>
            <a:off x="1187624" y="1472652"/>
            <a:ext cx="1465718" cy="660224"/>
            <a:chOff x="239328" y="3764656"/>
            <a:chExt cx="1465718" cy="660224"/>
          </a:xfrm>
        </p:grpSpPr>
        <p:sp>
          <p:nvSpPr>
            <p:cNvPr id="85" name="AutoShape 16"/>
            <p:cNvSpPr>
              <a:spLocks noChangeArrowheads="1"/>
            </p:cNvSpPr>
            <p:nvPr/>
          </p:nvSpPr>
          <p:spPr bwMode="auto">
            <a:xfrm>
              <a:off x="251519" y="4064880"/>
              <a:ext cx="1445985" cy="360000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USB x4 and others…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Model : PM-522</a:t>
              </a:r>
            </a:p>
          </p:txBody>
        </p:sp>
        <p:sp>
          <p:nvSpPr>
            <p:cNvPr id="89" name="AutoShape 17"/>
            <p:cNvSpPr>
              <a:spLocks noChangeArrowheads="1"/>
            </p:cNvSpPr>
            <p:nvPr/>
          </p:nvSpPr>
          <p:spPr bwMode="gray">
            <a:xfrm>
              <a:off x="239328" y="3764656"/>
              <a:ext cx="1465718" cy="315738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DT02M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91" name="Picture 4" descr="D:\Product\RuggON\PM-522\D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812" y="2132875"/>
            <a:ext cx="973994" cy="73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群組 125"/>
          <p:cNvGrpSpPr/>
          <p:nvPr/>
        </p:nvGrpSpPr>
        <p:grpSpPr>
          <a:xfrm>
            <a:off x="3352065" y="1472652"/>
            <a:ext cx="1458176" cy="675042"/>
            <a:chOff x="239328" y="3764656"/>
            <a:chExt cx="1458176" cy="675042"/>
          </a:xfrm>
        </p:grpSpPr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51519" y="4064880"/>
              <a:ext cx="1445985" cy="374818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USB x4 and others…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PM-311</a:t>
              </a:r>
            </a:p>
          </p:txBody>
        </p:sp>
        <p:sp>
          <p:nvSpPr>
            <p:cNvPr id="97" name="AutoShape 17"/>
            <p:cNvSpPr>
              <a:spLocks noChangeArrowheads="1"/>
            </p:cNvSpPr>
            <p:nvPr/>
          </p:nvSpPr>
          <p:spPr bwMode="gray">
            <a:xfrm>
              <a:off x="239328" y="3764656"/>
              <a:ext cx="1458176" cy="315738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DT03C</a:t>
              </a:r>
              <a:endParaRPr lang="zh-TW" altLang="en-US" sz="1600" b="1" dirty="0" smtClean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99" name="Picture 5" descr="D:\Product\RuggON\PM311B\photos\DT0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44" y="2210599"/>
            <a:ext cx="944395" cy="5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D:\Product\RuggON\PM311B\photos\DT0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217" y="2322195"/>
            <a:ext cx="944395" cy="5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群組 102"/>
          <p:cNvGrpSpPr/>
          <p:nvPr/>
        </p:nvGrpSpPr>
        <p:grpSpPr>
          <a:xfrm>
            <a:off x="5406639" y="1472652"/>
            <a:ext cx="1458176" cy="647774"/>
            <a:chOff x="3347864" y="3574004"/>
            <a:chExt cx="1458176" cy="647774"/>
          </a:xfrm>
        </p:grpSpPr>
        <p:sp>
          <p:nvSpPr>
            <p:cNvPr id="104" name="AutoShape 16"/>
            <p:cNvSpPr>
              <a:spLocks noChangeArrowheads="1"/>
            </p:cNvSpPr>
            <p:nvPr/>
          </p:nvSpPr>
          <p:spPr bwMode="auto">
            <a:xfrm>
              <a:off x="3360055" y="3830255"/>
              <a:ext cx="1445985" cy="391523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USB x4 and others…</a:t>
              </a:r>
            </a:p>
            <a:p>
              <a:pPr marL="85725">
                <a:buFont typeface="Arial" pitchFamily="34" charset="0"/>
                <a:buChar char="•"/>
              </a:pPr>
              <a:r>
                <a:rPr lang="en-US" altLang="zh-TW" sz="1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Model : </a:t>
              </a:r>
              <a:r>
                <a:rPr lang="en-US" altLang="zh-TW" sz="10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PM-311B</a:t>
              </a:r>
              <a:endParaRPr lang="en-US" altLang="zh-TW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5" name="AutoShape 17"/>
            <p:cNvSpPr>
              <a:spLocks noChangeArrowheads="1"/>
            </p:cNvSpPr>
            <p:nvPr/>
          </p:nvSpPr>
          <p:spPr bwMode="gray">
            <a:xfrm>
              <a:off x="3347864" y="3574004"/>
              <a:ext cx="1458176" cy="288000"/>
            </a:xfrm>
            <a:prstGeom prst="roundRect">
              <a:avLst>
                <a:gd name="adj" fmla="val 4241"/>
              </a:avLst>
            </a:prstGeom>
            <a:solidFill>
              <a:srgbClr val="FF9900"/>
            </a:solidFill>
            <a:ln>
              <a:solidFill>
                <a:srgbClr val="FF99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zh-TW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DT05</a:t>
              </a:r>
              <a:endParaRPr lang="zh-TW" altLang="en-US" sz="1600" b="1" dirty="0">
                <a:solidFill>
                  <a:prstClr val="white"/>
                </a:solidFill>
                <a:latin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9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/>
      <a:lstStyle>
        <a:defPPr algn="ctr">
          <a:defRPr dirty="0" smtClean="0">
            <a:solidFill>
              <a:srgbClr val="FFFFFF"/>
            </a:solidFill>
            <a:latin typeface="Calibri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F7FC374369B3D4299755A5621938724" ma:contentTypeVersion="1" ma:contentTypeDescription="建立新的文件。" ma:contentTypeScope="" ma:versionID="66794fe2b97ac5003e3fbac2b490b459">
  <xsd:schema xmlns:xsd="http://www.w3.org/2001/XMLSchema" xmlns:xs="http://www.w3.org/2001/XMLSchema" xmlns:p="http://schemas.microsoft.com/office/2006/metadata/properties" xmlns:ns2="6e5e79e2-6a4c-4371-9f97-03690b4efec2" targetNamespace="http://schemas.microsoft.com/office/2006/metadata/properties" ma:root="true" ma:fieldsID="638af597f134f37f683c1f938b181729" ns2:_="">
    <xsd:import namespace="6e5e79e2-6a4c-4371-9f97-03690b4efec2"/>
    <xsd:element name="properties">
      <xsd:complexType>
        <xsd:sequence>
          <xsd:element name="documentManagement">
            <xsd:complexType>
              <xsd:all>
                <xsd:element ref="ns2:_x8aaa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e79e2-6a4c-4371-9f97-03690b4efec2" elementFormDefault="qualified">
    <xsd:import namespace="http://schemas.microsoft.com/office/2006/documentManagement/types"/>
    <xsd:import namespace="http://schemas.microsoft.com/office/infopath/2007/PartnerControls"/>
    <xsd:element name="_x8aaa__x660e_" ma:index="8" nillable="true" ma:displayName="說明" ma:internalName="_x8aaa__x660e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a__x660e_ xmlns="6e5e79e2-6a4c-4371-9f97-03690b4efec2">20117 Product Roadmap VB</_x8aaa__x660e_>
  </documentManagement>
</p:properties>
</file>

<file path=customXml/itemProps1.xml><?xml version="1.0" encoding="utf-8"?>
<ds:datastoreItem xmlns:ds="http://schemas.openxmlformats.org/officeDocument/2006/customXml" ds:itemID="{81B3BAAA-561D-4505-8118-682F9D506FEB}"/>
</file>

<file path=customXml/itemProps2.xml><?xml version="1.0" encoding="utf-8"?>
<ds:datastoreItem xmlns:ds="http://schemas.openxmlformats.org/officeDocument/2006/customXml" ds:itemID="{A2D272F1-F114-4876-9F6E-11F3BA3219DA}"/>
</file>

<file path=customXml/itemProps3.xml><?xml version="1.0" encoding="utf-8"?>
<ds:datastoreItem xmlns:ds="http://schemas.openxmlformats.org/officeDocument/2006/customXml" ds:itemID="{6421542A-6A67-4D63-9A20-991B43B361EC}"/>
</file>

<file path=docProps/app.xml><?xml version="1.0" encoding="utf-8"?>
<Properties xmlns="http://schemas.openxmlformats.org/officeDocument/2006/extended-properties" xmlns:vt="http://schemas.openxmlformats.org/officeDocument/2006/docPropsVTypes">
  <TotalTime>27012</TotalTime>
  <Words>1331</Words>
  <Application>Microsoft Office PowerPoint</Application>
  <PresentationFormat>如螢幕大小 (4:3)</PresentationFormat>
  <Paragraphs>428</Paragraphs>
  <Slides>18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Office 佈景主題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heidiwu</dc:creator>
  <cp:lastModifiedBy>Heidi Wu</cp:lastModifiedBy>
  <cp:revision>848</cp:revision>
  <cp:lastPrinted>2017-02-14T05:28:21Z</cp:lastPrinted>
  <dcterms:created xsi:type="dcterms:W3CDTF">2014-02-11T09:48:57Z</dcterms:created>
  <dcterms:modified xsi:type="dcterms:W3CDTF">2017-09-01T09:16:23Z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0x0101008F7FC374369B3D4299755A5621938724</vt:lpwstr>
  </property>
</Properties>
</file>